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7464" autoAdjust="0"/>
  </p:normalViewPr>
  <p:slideViewPr>
    <p:cSldViewPr>
      <p:cViewPr varScale="1">
        <p:scale>
          <a:sx n="80" d="100"/>
          <a:sy n="80" d="100"/>
        </p:scale>
        <p:origin x="-15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13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8AF24-762C-47D3-8F0E-8791C81F988F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9EF6B-D0BF-4F86-8BC7-5B8C61BEA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2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3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Instructions:</a:t>
            </a:r>
          </a:p>
          <a:p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Write the number on</a:t>
            </a:r>
            <a:r>
              <a:rPr lang="en-US" baseline="0" dirty="0" smtClean="0"/>
              <a:t> the paper in the space provided next to “Paragraph Author’s name”.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Write your name, date, period in the space provided next to “</a:t>
            </a:r>
            <a:r>
              <a:rPr lang="en-US" baseline="0" dirty="0" err="1" smtClean="0"/>
              <a:t>Revisor’s</a:t>
            </a:r>
            <a:r>
              <a:rPr lang="en-US" baseline="0" dirty="0" smtClean="0"/>
              <a:t> name”.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You will be graded on how thoroughly you evaluate the student’s </a:t>
            </a:r>
            <a:r>
              <a:rPr lang="en-US" baseline="0" smtClean="0"/>
              <a:t>work</a:t>
            </a:r>
            <a:r>
              <a:rPr lang="en-US" baseline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9EF6B-D0BF-4F86-8BC7-5B8C61BEA4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8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0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4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1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6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1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3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47A5-A0F6-4B23-A55E-9967D5125DB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D804-DA45-49D5-936C-D2E2ED782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25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18 March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/>
              <a:t>SWBAT</a:t>
            </a:r>
            <a:r>
              <a:rPr lang="en-US" sz="2400" b="1" dirty="0" smtClean="0"/>
              <a:t>…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Evaluate student writing by identifying errors in AF writing samples.</a:t>
            </a:r>
          </a:p>
          <a:p>
            <a:pPr marL="0" indent="0">
              <a:buNone/>
            </a:pPr>
            <a:r>
              <a:rPr lang="en-US" sz="2400" b="1" u="sng" dirty="0" smtClean="0"/>
              <a:t>WARM-UP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Arable (adj.)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Malignity (n.)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Toil (v.)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Indignation (n.)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Solicitor (n.)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Intermediary (n.)</a:t>
            </a:r>
          </a:p>
          <a:p>
            <a:pPr marL="457200" indent="-457200">
              <a:buFont typeface="+mj-lt"/>
              <a:buAutoNum type="arabicPeriod"/>
            </a:pPr>
            <a:endParaRPr lang="en-US" sz="2400" b="1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u="sng" dirty="0" smtClean="0"/>
              <a:t>AGENDA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Intro prompt for timed write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Extended Schaffer quick review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AF </a:t>
            </a:r>
            <a:r>
              <a:rPr lang="en-US" sz="2400" dirty="0"/>
              <a:t>E</a:t>
            </a:r>
            <a:r>
              <a:rPr lang="en-US" sz="2400" dirty="0" smtClean="0"/>
              <a:t>ssay Peer </a:t>
            </a:r>
            <a:r>
              <a:rPr lang="en-US" sz="2400" dirty="0"/>
              <a:t>R</a:t>
            </a:r>
            <a:r>
              <a:rPr lang="en-US" sz="2400" dirty="0" smtClean="0"/>
              <a:t>eview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Finish Notebook Check #4 &amp; Ch. 3 Annotations (if time)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DUE DATES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Today: AF Propaganda Poster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T, 19Mar2019: AF Ch. 4-5 Annotations (DOK 1-3)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R, 21Mar2019: AF Ch. 6 Annotations (DOK 1-3)</a:t>
            </a:r>
            <a:endParaRPr lang="en-US" sz="2100" b="1" dirty="0">
              <a:solidFill>
                <a:srgbClr val="FFFF00"/>
              </a:solidFill>
            </a:endParaRPr>
          </a:p>
          <a:p>
            <a:pPr marL="0" indent="0">
              <a:buFont typeface="Wingdings"/>
              <a:buChar char="Ø"/>
            </a:pPr>
            <a:endParaRPr lang="en-US" sz="2100" b="1" dirty="0" smtClean="0">
              <a:solidFill>
                <a:srgbClr val="FFFF00"/>
              </a:solidFill>
            </a:endParaRPr>
          </a:p>
        </p:txBody>
      </p:sp>
      <p:pic>
        <p:nvPicPr>
          <p:cNvPr id="3074" name="Picture 2" descr="Image result for animal f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03432"/>
            <a:ext cx="1507004" cy="848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17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21 March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/>
              <a:t>SWBAT</a:t>
            </a:r>
            <a:r>
              <a:rPr lang="en-US" sz="2400" b="1" dirty="0" smtClean="0"/>
              <a:t>…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Construct a well organized and coherent paragraph about the propaganda used in Animal Farm.</a:t>
            </a:r>
          </a:p>
          <a:p>
            <a:pPr marL="0" indent="0">
              <a:buNone/>
            </a:pPr>
            <a:r>
              <a:rPr lang="en-US" sz="2400" b="1" u="sng" dirty="0" smtClean="0"/>
              <a:t>WARM-UP</a:t>
            </a:r>
          </a:p>
          <a:p>
            <a:pPr marL="0" indent="0">
              <a:buNone/>
            </a:pPr>
            <a:r>
              <a:rPr lang="en-US" sz="2400" dirty="0" smtClean="0"/>
              <a:t>Be prepared to have your annotations and Notebook checked at some point during the timed write.</a:t>
            </a:r>
          </a:p>
          <a:p>
            <a:pPr marL="0" indent="0">
              <a:buNone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AGENDA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AF Timed Write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u="sng" dirty="0" smtClean="0">
                <a:solidFill>
                  <a:srgbClr val="FFFF00"/>
                </a:solidFill>
              </a:rPr>
              <a:t>DUE DATES</a:t>
            </a:r>
          </a:p>
          <a:p>
            <a:pPr marL="0" indent="0">
              <a:buFont typeface="Wingdings"/>
              <a:buChar char="Ø"/>
            </a:pPr>
            <a:r>
              <a:rPr lang="en-US" sz="2200" b="1" dirty="0" smtClean="0">
                <a:solidFill>
                  <a:srgbClr val="FFFF00"/>
                </a:solidFill>
              </a:rPr>
              <a:t>Today: AF Ch. 6 Annotations (DOK 1-3)</a:t>
            </a:r>
            <a:endParaRPr lang="en-US" sz="2200" b="1" dirty="0">
              <a:solidFill>
                <a:srgbClr val="FFFF00"/>
              </a:solidFill>
            </a:endParaRPr>
          </a:p>
          <a:p>
            <a:pPr marL="0" indent="0">
              <a:buFont typeface="Wingdings"/>
              <a:buChar char="Ø"/>
            </a:pPr>
            <a:endParaRPr lang="en-US" sz="2100" b="1" dirty="0" smtClean="0">
              <a:solidFill>
                <a:srgbClr val="FFFF00"/>
              </a:solidFill>
            </a:endParaRPr>
          </a:p>
        </p:txBody>
      </p:sp>
      <p:pic>
        <p:nvPicPr>
          <p:cNvPr id="3074" name="Picture 2" descr="Image result for animal f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0286" y="4419600"/>
            <a:ext cx="4197514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57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22 March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/>
              <a:t>SWBAT</a:t>
            </a:r>
            <a:r>
              <a:rPr lang="en-US" sz="2400" b="1" dirty="0" smtClean="0"/>
              <a:t>…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Accurately and precisely evaluate student writing samples from the timed write.</a:t>
            </a:r>
            <a:endParaRPr lang="en-US" sz="2400" b="1" u="sng" dirty="0" smtClean="0"/>
          </a:p>
          <a:p>
            <a:pPr marL="0" indent="0">
              <a:buNone/>
            </a:pPr>
            <a:r>
              <a:rPr lang="en-US" sz="2400" b="1" u="sng" dirty="0" smtClean="0"/>
              <a:t>WARM-UP</a:t>
            </a:r>
            <a:r>
              <a:rPr lang="en-US" sz="2400" b="1" dirty="0" smtClean="0"/>
              <a:t> (P. 3 Only)</a:t>
            </a:r>
          </a:p>
          <a:p>
            <a:pPr marL="0" indent="0">
              <a:buNone/>
            </a:pPr>
            <a:r>
              <a:rPr lang="en-US" sz="2200" dirty="0" smtClean="0"/>
              <a:t>What do you plan on doing over Spring Break? (5 sent.)</a:t>
            </a:r>
          </a:p>
          <a:p>
            <a:pPr marL="457200" indent="-457200">
              <a:buNone/>
            </a:pPr>
            <a:r>
              <a:rPr lang="en-US" sz="2400" b="1" u="sng" dirty="0" smtClean="0"/>
              <a:t>WARM-UP</a:t>
            </a:r>
            <a:r>
              <a:rPr lang="en-US" sz="2400" b="1" dirty="0" smtClean="0"/>
              <a:t> </a:t>
            </a:r>
          </a:p>
          <a:p>
            <a:pPr marL="457200" indent="-457200"/>
            <a:r>
              <a:rPr lang="en-US" sz="2400" dirty="0" smtClean="0"/>
              <a:t>Write NDP on AF </a:t>
            </a:r>
            <a:r>
              <a:rPr lang="en-US" sz="2400" dirty="0" smtClean="0"/>
              <a:t>Timed Write </a:t>
            </a:r>
            <a:r>
              <a:rPr lang="en-US" sz="2400" dirty="0" smtClean="0"/>
              <a:t>and wait quietly for instructions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AGENDA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AF Timed Write Guided Peer Review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u="sng" dirty="0" smtClean="0">
                <a:solidFill>
                  <a:srgbClr val="FFFF00"/>
                </a:solidFill>
              </a:rPr>
              <a:t>DUE DATES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 None</a:t>
            </a:r>
          </a:p>
        </p:txBody>
      </p:sp>
      <p:pic>
        <p:nvPicPr>
          <p:cNvPr id="3074" name="Picture 2" descr="Image result for animal f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0796" y="5933716"/>
            <a:ext cx="1507004" cy="848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341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Farm Ch. </a:t>
            </a:r>
            <a:r>
              <a:rPr lang="en-US" dirty="0"/>
              <a:t>6</a:t>
            </a:r>
            <a:r>
              <a:rPr lang="en-US" dirty="0" smtClean="0"/>
              <a:t>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Arable (adj</a:t>
            </a:r>
            <a:r>
              <a:rPr lang="en-US" dirty="0" smtClean="0">
                <a:solidFill>
                  <a:srgbClr val="FFFF00"/>
                </a:solidFill>
              </a:rPr>
              <a:t>.) </a:t>
            </a:r>
            <a:r>
              <a:rPr lang="en-US" dirty="0" smtClean="0"/>
              <a:t>– fit for cultivation (farming)</a:t>
            </a:r>
            <a:endParaRPr lang="en-US" dirty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Malignity (n</a:t>
            </a:r>
            <a:r>
              <a:rPr lang="en-US" dirty="0" smtClean="0">
                <a:solidFill>
                  <a:srgbClr val="FFFF00"/>
                </a:solidFill>
              </a:rPr>
              <a:t>.) </a:t>
            </a:r>
            <a:r>
              <a:rPr lang="en-US" dirty="0" smtClean="0"/>
              <a:t>– great hatred</a:t>
            </a:r>
            <a:endParaRPr lang="en-US" dirty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Toil (v</a:t>
            </a:r>
            <a:r>
              <a:rPr lang="en-US" dirty="0" smtClean="0">
                <a:solidFill>
                  <a:srgbClr val="FFFF00"/>
                </a:solidFill>
              </a:rPr>
              <a:t>.) </a:t>
            </a:r>
            <a:r>
              <a:rPr lang="en-US" dirty="0" smtClean="0"/>
              <a:t>– work hard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Indignation </a:t>
            </a:r>
            <a:r>
              <a:rPr lang="en-US" dirty="0">
                <a:solidFill>
                  <a:srgbClr val="FFFF00"/>
                </a:solidFill>
              </a:rPr>
              <a:t>(n</a:t>
            </a:r>
            <a:r>
              <a:rPr lang="en-US" dirty="0" smtClean="0">
                <a:solidFill>
                  <a:srgbClr val="FFFF00"/>
                </a:solidFill>
              </a:rPr>
              <a:t>.) </a:t>
            </a:r>
            <a:r>
              <a:rPr lang="en-US" dirty="0" smtClean="0"/>
              <a:t>– </a:t>
            </a:r>
            <a:r>
              <a:rPr lang="en-US" dirty="0"/>
              <a:t>a feeling or expression of anger because of an unjust action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Solicitor (n.) </a:t>
            </a:r>
            <a:r>
              <a:rPr lang="en-US" dirty="0" smtClean="0"/>
              <a:t>– England</a:t>
            </a:r>
            <a:r>
              <a:rPr lang="en-US" dirty="0"/>
              <a:t>, a </a:t>
            </a:r>
            <a:r>
              <a:rPr lang="en-US" dirty="0" smtClean="0"/>
              <a:t>lawyer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Intermediary </a:t>
            </a:r>
            <a:r>
              <a:rPr lang="en-US" dirty="0">
                <a:solidFill>
                  <a:srgbClr val="FFFF00"/>
                </a:solidFill>
              </a:rPr>
              <a:t>(n</a:t>
            </a:r>
            <a:r>
              <a:rPr lang="en-US" dirty="0" smtClean="0">
                <a:solidFill>
                  <a:srgbClr val="FFFF00"/>
                </a:solidFill>
              </a:rPr>
              <a:t>.) </a:t>
            </a:r>
            <a:r>
              <a:rPr lang="en-US" dirty="0" smtClean="0"/>
              <a:t>– the person who             acts as the go-between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1026" name="Picture 2" descr="https://swh-826d.kxcdn.com/wp-content/uploads/2013/06/Animal-Farm-Rul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940" y="4419600"/>
            <a:ext cx="147066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14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Farm: Ch. 6 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FFFF00"/>
                </a:solidFill>
              </a:rPr>
              <a:t>DOK </a:t>
            </a:r>
            <a:r>
              <a:rPr lang="en-US" dirty="0" smtClean="0">
                <a:solidFill>
                  <a:srgbClr val="FFFF00"/>
                </a:solidFill>
              </a:rPr>
              <a:t>1 </a:t>
            </a:r>
            <a:r>
              <a:rPr lang="en-US" dirty="0" smtClean="0"/>
              <a:t>elements </a:t>
            </a:r>
            <a:r>
              <a:rPr lang="en-US" dirty="0"/>
              <a:t>of the story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u="sng" dirty="0"/>
              <a:t>Character development</a:t>
            </a:r>
            <a:r>
              <a:rPr lang="en-US" dirty="0"/>
              <a:t> and motivations for their actions</a:t>
            </a:r>
          </a:p>
          <a:p>
            <a:pPr lvl="1"/>
            <a:r>
              <a:rPr lang="en-US" u="sng" dirty="0"/>
              <a:t>Predictions</a:t>
            </a:r>
            <a:r>
              <a:rPr lang="en-US" dirty="0"/>
              <a:t> about how an event will impact the story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FF00"/>
                </a:solidFill>
              </a:rPr>
              <a:t>DOK 2 </a:t>
            </a:r>
            <a:r>
              <a:rPr lang="en-US" dirty="0"/>
              <a:t>elements of the story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/>
              <a:t>Types of </a:t>
            </a:r>
            <a:r>
              <a:rPr lang="en-US" u="sng" dirty="0"/>
              <a:t>propaganda</a:t>
            </a:r>
            <a:endParaRPr lang="en-US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 smtClean="0">
                <a:solidFill>
                  <a:srgbClr val="FFFF00"/>
                </a:solidFill>
              </a:rPr>
              <a:t>DOK 3</a:t>
            </a:r>
          </a:p>
          <a:p>
            <a:pPr lvl="1"/>
            <a:r>
              <a:rPr lang="en-US" dirty="0" smtClean="0"/>
              <a:t>Allegory</a:t>
            </a:r>
          </a:p>
          <a:p>
            <a:pPr lvl="1"/>
            <a:r>
              <a:rPr lang="en-US" u="sng" dirty="0" smtClean="0"/>
              <a:t>Connections to</a:t>
            </a:r>
            <a:r>
              <a:rPr lang="en-US" dirty="0" smtClean="0"/>
              <a:t> relevant </a:t>
            </a:r>
            <a:r>
              <a:rPr lang="en-US" u="sng" dirty="0" smtClean="0"/>
              <a:t>history</a:t>
            </a:r>
            <a:r>
              <a:rPr lang="en-US" dirty="0" smtClean="0"/>
              <a:t> and current events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19 March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/>
              <a:t>SWBAT</a:t>
            </a:r>
            <a:r>
              <a:rPr lang="en-US" sz="2400" b="1" dirty="0" smtClean="0"/>
              <a:t>…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Identify the subject and predicate in an independent clause; and write a compound sentence using a coordinating conjunction.</a:t>
            </a:r>
          </a:p>
          <a:p>
            <a:pPr marL="0" indent="0">
              <a:buNone/>
            </a:pPr>
            <a:r>
              <a:rPr lang="en-US" sz="2400" b="1" u="sng" dirty="0" smtClean="0"/>
              <a:t>WARM-UP</a:t>
            </a:r>
          </a:p>
          <a:p>
            <a:pPr marL="0" indent="0">
              <a:buNone/>
            </a:pPr>
            <a:r>
              <a:rPr lang="en-US" sz="2200" dirty="0" smtClean="0"/>
              <a:t>Would you wear the same clothes at the prom as you do at home? Explain. (3 sent.)</a:t>
            </a:r>
          </a:p>
          <a:p>
            <a:pPr marL="457200" indent="-457200">
              <a:buFont typeface="+mj-lt"/>
              <a:buAutoNum type="arabicPeriod"/>
            </a:pPr>
            <a:endParaRPr lang="en-US" sz="2400" b="1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AGENDA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400" dirty="0" smtClean="0"/>
              <a:t>Compound Sentence Worksheet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Benchmark AF Paragraph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Finish Notebook Check #4 &amp; Ch. 3 Annotations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DUE DATES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Today: AF Ch. 4-5 Annotations (DOK 1-3)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R, 21Mar2019: AF Ch. 6 Annotations (DOK 1-3)</a:t>
            </a:r>
            <a:endParaRPr lang="en-US" sz="2100" b="1" dirty="0">
              <a:solidFill>
                <a:srgbClr val="FFFF00"/>
              </a:solidFill>
            </a:endParaRPr>
          </a:p>
          <a:p>
            <a:pPr marL="0" indent="0">
              <a:buFont typeface="Wingdings"/>
              <a:buChar char="Ø"/>
            </a:pPr>
            <a:endParaRPr lang="en-US" sz="2100" b="1" dirty="0" smtClean="0">
              <a:solidFill>
                <a:srgbClr val="FFFF00"/>
              </a:solidFill>
            </a:endParaRPr>
          </a:p>
        </p:txBody>
      </p:sp>
      <p:pic>
        <p:nvPicPr>
          <p:cNvPr id="3074" name="Picture 2" descr="Image result for animal f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03432"/>
            <a:ext cx="1507004" cy="848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39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Focus: Sentence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… has a noun (</a:t>
            </a:r>
            <a:r>
              <a:rPr lang="en-US" sz="3200" dirty="0" smtClean="0">
                <a:solidFill>
                  <a:srgbClr val="FFFF00"/>
                </a:solidFill>
              </a:rPr>
              <a:t>subject</a:t>
            </a:r>
            <a:r>
              <a:rPr lang="en-US" sz="3200" dirty="0" smtClean="0"/>
              <a:t>) and a verb (</a:t>
            </a:r>
            <a:r>
              <a:rPr lang="en-US" sz="3200" dirty="0" smtClean="0">
                <a:solidFill>
                  <a:srgbClr val="FFFF00"/>
                </a:solidFill>
              </a:rPr>
              <a:t>predicate</a:t>
            </a:r>
            <a:r>
              <a:rPr lang="en-US" sz="3200" dirty="0" smtClean="0"/>
              <a:t>), also called an </a:t>
            </a:r>
            <a:r>
              <a:rPr lang="en-US" sz="3200" dirty="0" smtClean="0">
                <a:solidFill>
                  <a:srgbClr val="FFFF00"/>
                </a:solidFill>
              </a:rPr>
              <a:t>independent clause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combines… independent clauses… </a:t>
            </a:r>
            <a:r>
              <a:rPr lang="en-US" sz="3200" dirty="0" smtClean="0">
                <a:solidFill>
                  <a:srgbClr val="FFFF00"/>
                </a:solidFill>
              </a:rPr>
              <a:t>coordinating</a:t>
            </a:r>
            <a:r>
              <a:rPr lang="en-US" sz="3200" dirty="0" smtClean="0"/>
              <a:t>…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F</a:t>
            </a:r>
            <a:r>
              <a:rPr lang="en-US" sz="3200" dirty="0" smtClean="0"/>
              <a:t> or</a:t>
            </a:r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A</a:t>
            </a:r>
            <a:r>
              <a:rPr lang="en-US" sz="3200" dirty="0" smtClean="0"/>
              <a:t> </a:t>
            </a:r>
            <a:r>
              <a:rPr lang="en-US" sz="3200" dirty="0" err="1" smtClean="0"/>
              <a:t>nd</a:t>
            </a:r>
            <a:endParaRPr lang="en-US" sz="3200" dirty="0" smtClean="0"/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N</a:t>
            </a:r>
            <a:r>
              <a:rPr lang="en-US" sz="3200" dirty="0" smtClean="0"/>
              <a:t> or</a:t>
            </a:r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B</a:t>
            </a:r>
            <a:r>
              <a:rPr lang="en-US" sz="3200" dirty="0" smtClean="0"/>
              <a:t> </a:t>
            </a:r>
            <a:r>
              <a:rPr lang="en-US" sz="3200" dirty="0" err="1" smtClean="0"/>
              <a:t>ut</a:t>
            </a:r>
            <a:endParaRPr lang="en-US" sz="3200" dirty="0" smtClean="0"/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O</a:t>
            </a:r>
            <a:r>
              <a:rPr lang="en-US" sz="3200" dirty="0" smtClean="0"/>
              <a:t> r</a:t>
            </a:r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Y</a:t>
            </a:r>
            <a:r>
              <a:rPr lang="en-US" sz="3200" dirty="0" smtClean="0"/>
              <a:t> et</a:t>
            </a:r>
          </a:p>
          <a:p>
            <a:pPr>
              <a:buClr>
                <a:schemeClr val="tx1"/>
              </a:buClr>
            </a:pPr>
            <a:r>
              <a:rPr lang="en-US" sz="3200" b="1" dirty="0" smtClean="0">
                <a:solidFill>
                  <a:srgbClr val="FFFF00"/>
                </a:solidFill>
              </a:rPr>
              <a:t>S</a:t>
            </a:r>
            <a:r>
              <a:rPr lang="en-US" sz="3200" dirty="0" smtClean="0"/>
              <a:t> 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701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Focus: Sentence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Creating a compound sentence:</a:t>
            </a:r>
          </a:p>
          <a:p>
            <a:pPr>
              <a:buNone/>
            </a:pPr>
            <a:r>
              <a:rPr lang="en-US" sz="3200" dirty="0" smtClean="0"/>
              <a:t>Complete sentence </a:t>
            </a:r>
            <a:r>
              <a:rPr lang="en-US" sz="13800" b="1" dirty="0" smtClean="0">
                <a:solidFill>
                  <a:srgbClr val="FFFF00"/>
                </a:solidFill>
              </a:rPr>
              <a:t>,</a:t>
            </a:r>
            <a:r>
              <a:rPr lang="en-US" sz="3200" dirty="0" smtClean="0"/>
              <a:t> complete sentence.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1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20 March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smtClean="0"/>
              <a:t>SWBAT</a:t>
            </a:r>
            <a:r>
              <a:rPr lang="en-US" sz="2400" b="1" dirty="0" smtClean="0"/>
              <a:t>…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Cite in-text sources of Animal Farm using </a:t>
            </a:r>
            <a:r>
              <a:rPr lang="en-US" sz="2400" b="1" dirty="0" smtClean="0">
                <a:solidFill>
                  <a:srgbClr val="FFFF00"/>
                </a:solidFill>
              </a:rPr>
              <a:t>M</a:t>
            </a:r>
            <a:r>
              <a:rPr lang="en-US" sz="2400" dirty="0" smtClean="0"/>
              <a:t>odern </a:t>
            </a:r>
            <a:r>
              <a:rPr lang="en-US" sz="2400" b="1" dirty="0" smtClean="0">
                <a:solidFill>
                  <a:srgbClr val="FFFF00"/>
                </a:solidFill>
              </a:rPr>
              <a:t>L</a:t>
            </a:r>
            <a:r>
              <a:rPr lang="en-US" sz="2400" dirty="0" smtClean="0"/>
              <a:t>anguage </a:t>
            </a:r>
            <a:r>
              <a:rPr lang="en-US" sz="2400" b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/>
              <a:t>ssociation format</a:t>
            </a:r>
          </a:p>
          <a:p>
            <a:pPr marL="0" indent="0">
              <a:buNone/>
            </a:pPr>
            <a:r>
              <a:rPr lang="en-US" sz="2400" b="1" u="sng" dirty="0" smtClean="0"/>
              <a:t>WARM-UP</a:t>
            </a:r>
          </a:p>
          <a:p>
            <a:pPr marL="0" indent="0">
              <a:buNone/>
            </a:pPr>
            <a:r>
              <a:rPr lang="en-US" sz="2200" dirty="0" smtClean="0"/>
              <a:t>Combine the following sentences using coordinating conjunctions (FANBOYS)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Boxer always listens to Napoleon.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Boxer is a hard worker.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AGENDA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Intro quotations and citations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AF Quote Research </a:t>
            </a:r>
          </a:p>
          <a:p>
            <a:pPr marL="0" indent="0">
              <a:buNone/>
            </a:pPr>
            <a:endParaRPr lang="en-US" sz="2400" b="1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smtClean="0">
                <a:solidFill>
                  <a:srgbClr val="FFFF00"/>
                </a:solidFill>
              </a:rPr>
              <a:t>DUE </a:t>
            </a:r>
            <a:r>
              <a:rPr lang="en-US" sz="2400" b="1" dirty="0" smtClean="0">
                <a:solidFill>
                  <a:srgbClr val="FFFF00"/>
                </a:solidFill>
              </a:rPr>
              <a:t>DATES</a:t>
            </a:r>
          </a:p>
          <a:p>
            <a:pPr marL="0" indent="0">
              <a:buFont typeface="Wingdings"/>
              <a:buChar char="Ø"/>
            </a:pPr>
            <a:r>
              <a:rPr lang="en-US" sz="2100" b="1" dirty="0" smtClean="0">
                <a:solidFill>
                  <a:srgbClr val="FFFF00"/>
                </a:solidFill>
              </a:rPr>
              <a:t>R, 21Mar2019: AF Ch. 6 Annotations (DOK 1-3)</a:t>
            </a:r>
            <a:endParaRPr lang="en-US" sz="2100" b="1" dirty="0">
              <a:solidFill>
                <a:srgbClr val="FFFF00"/>
              </a:solidFill>
            </a:endParaRPr>
          </a:p>
          <a:p>
            <a:pPr marL="0" indent="0">
              <a:buFont typeface="Wingdings"/>
              <a:buChar char="Ø"/>
            </a:pPr>
            <a:endParaRPr lang="en-US" sz="2100" b="1" dirty="0" smtClean="0">
              <a:solidFill>
                <a:srgbClr val="FFFF00"/>
              </a:solidFill>
            </a:endParaRPr>
          </a:p>
        </p:txBody>
      </p:sp>
      <p:pic>
        <p:nvPicPr>
          <p:cNvPr id="3074" name="Picture 2" descr="Image result for animal f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0796" y="5933716"/>
            <a:ext cx="1507004" cy="848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82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MLA: Citing a Direct Quote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708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MLA: In-Text Citations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dirty="0" smtClean="0"/>
              <a:t>The </a:t>
            </a:r>
            <a:r>
              <a:rPr lang="en-US" sz="2300" dirty="0"/>
              <a:t>in-text citation </a:t>
            </a:r>
            <a:r>
              <a:rPr lang="en-US" sz="2300" dirty="0" smtClean="0"/>
              <a:t>should </a:t>
            </a:r>
            <a:r>
              <a:rPr lang="en-US" sz="2300" dirty="0"/>
              <a:t>properly attribute any ideas, paraphrases, or direct quotations to your source, and should direct readers to the entry in the list of works cited. For the most part, an in-text citation is the </a:t>
            </a:r>
            <a:r>
              <a:rPr lang="en-US" sz="2300" b="1" dirty="0">
                <a:solidFill>
                  <a:srgbClr val="FFFF00"/>
                </a:solidFill>
              </a:rPr>
              <a:t>author’s name and the page number (or just the page number, if the author is named in the sentence) in parentheses</a:t>
            </a:r>
            <a:r>
              <a:rPr lang="en-US" sz="2300" dirty="0" smtClean="0">
                <a:solidFill>
                  <a:srgbClr val="FFFF00"/>
                </a:solidFill>
              </a:rPr>
              <a:t>:</a:t>
            </a:r>
            <a:endParaRPr lang="en-US" sz="2300" dirty="0"/>
          </a:p>
          <a:p>
            <a:r>
              <a:rPr lang="en-US" sz="2300" dirty="0"/>
              <a:t>Imperialism is “the practice, the theory, and the attitudes of a dominating metropolitan center ruling a distant territory” </a:t>
            </a:r>
            <a:r>
              <a:rPr lang="en-US" sz="2300" dirty="0" smtClean="0"/>
              <a:t>   (</a:t>
            </a:r>
            <a:r>
              <a:rPr lang="en-US" sz="2300" b="1" dirty="0">
                <a:solidFill>
                  <a:srgbClr val="FFFF00"/>
                </a:solidFill>
              </a:rPr>
              <a:t>Said 9</a:t>
            </a:r>
            <a:r>
              <a:rPr lang="en-US" sz="2300" dirty="0" smtClean="0"/>
              <a:t>).</a:t>
            </a:r>
            <a:endParaRPr lang="en-US" sz="2300" dirty="0"/>
          </a:p>
          <a:p>
            <a:r>
              <a:rPr lang="en-US" sz="2300" dirty="0"/>
              <a:t>According to </a:t>
            </a:r>
            <a:r>
              <a:rPr lang="en-US" sz="2300" b="1" dirty="0">
                <a:solidFill>
                  <a:srgbClr val="FFFF00"/>
                </a:solidFill>
              </a:rPr>
              <a:t>Edward W. Said</a:t>
            </a:r>
            <a:r>
              <a:rPr lang="en-US" sz="2300" dirty="0"/>
              <a:t>, imperialism is defined by “the practice, the theory, and the attitudes of a dominating metropolitan center ruling a distant territory” (</a:t>
            </a:r>
            <a:r>
              <a:rPr lang="en-US" sz="2300" b="1" dirty="0">
                <a:solidFill>
                  <a:srgbClr val="FFFF00"/>
                </a:solidFill>
              </a:rPr>
              <a:t>9</a:t>
            </a:r>
            <a:r>
              <a:rPr lang="en-US" sz="2300" dirty="0"/>
              <a:t>).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8995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8286</TotalTime>
  <Words>749</Words>
  <Application>Microsoft Office PowerPoint</Application>
  <PresentationFormat>On-screen Show (4:3)</PresentationFormat>
  <Paragraphs>111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Monday, 18 March 2019</vt:lpstr>
      <vt:lpstr>Animal Farm Ch. 6 Vocabulary</vt:lpstr>
      <vt:lpstr>Animal Farm: Ch. 6 Annotations</vt:lpstr>
      <vt:lpstr>Tuesday, 19 March 2019</vt:lpstr>
      <vt:lpstr>Editing Focus: Sentence Combination</vt:lpstr>
      <vt:lpstr>Editing Focus: Sentence Combination</vt:lpstr>
      <vt:lpstr>Wednesday, 20 March 2019</vt:lpstr>
      <vt:lpstr>MLA: Citing a Direct Quote</vt:lpstr>
      <vt:lpstr>MLA: In-Text Citations</vt:lpstr>
      <vt:lpstr>Thursday, 21 March 2019</vt:lpstr>
      <vt:lpstr>Friday, 22 March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9: T, 11Dec2018</dc:title>
  <dc:creator>Windows User</dc:creator>
  <cp:lastModifiedBy>Windows User</cp:lastModifiedBy>
  <cp:revision>280</cp:revision>
  <dcterms:created xsi:type="dcterms:W3CDTF">2018-12-16T05:53:43Z</dcterms:created>
  <dcterms:modified xsi:type="dcterms:W3CDTF">2019-03-23T18:40:55Z</dcterms:modified>
</cp:coreProperties>
</file>