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1"/>
  </p:notesMasterIdLst>
  <p:handoutMasterIdLst>
    <p:handoutMasterId r:id="rId32"/>
  </p:handoutMasterIdLst>
  <p:sldIdLst>
    <p:sldId id="330" r:id="rId2"/>
    <p:sldId id="256" r:id="rId3"/>
    <p:sldId id="324" r:id="rId4"/>
    <p:sldId id="313" r:id="rId5"/>
    <p:sldId id="260" r:id="rId6"/>
    <p:sldId id="301" r:id="rId7"/>
    <p:sldId id="321" r:id="rId8"/>
    <p:sldId id="325" r:id="rId9"/>
    <p:sldId id="320" r:id="rId10"/>
    <p:sldId id="312" r:id="rId11"/>
    <p:sldId id="323" r:id="rId12"/>
    <p:sldId id="316" r:id="rId13"/>
    <p:sldId id="310" r:id="rId14"/>
    <p:sldId id="329" r:id="rId15"/>
    <p:sldId id="306" r:id="rId16"/>
    <p:sldId id="272" r:id="rId17"/>
    <p:sldId id="296" r:id="rId18"/>
    <p:sldId id="304" r:id="rId19"/>
    <p:sldId id="317" r:id="rId20"/>
    <p:sldId id="281" r:id="rId21"/>
    <p:sldId id="297" r:id="rId22"/>
    <p:sldId id="285" r:id="rId23"/>
    <p:sldId id="328" r:id="rId24"/>
    <p:sldId id="336" r:id="rId25"/>
    <p:sldId id="331" r:id="rId26"/>
    <p:sldId id="332" r:id="rId27"/>
    <p:sldId id="335" r:id="rId28"/>
    <p:sldId id="333" r:id="rId29"/>
    <p:sldId id="334" r:id="rId30"/>
  </p:sldIdLst>
  <p:sldSz cx="9144000" cy="6858000" type="screen4x3"/>
  <p:notesSz cx="7077075" cy="9028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4352" autoAdjust="0"/>
  </p:normalViewPr>
  <p:slideViewPr>
    <p:cSldViewPr>
      <p:cViewPr>
        <p:scale>
          <a:sx n="60" d="100"/>
          <a:sy n="60" d="100"/>
        </p:scale>
        <p:origin x="-2244" y="-246"/>
      </p:cViewPr>
      <p:guideLst>
        <p:guide orient="horz" pos="2160"/>
        <p:guide pos="2880"/>
      </p:guideLst>
    </p:cSldViewPr>
  </p:slideViewPr>
  <p:outlineViewPr>
    <p:cViewPr>
      <p:scale>
        <a:sx n="33" d="100"/>
        <a:sy n="33" d="100"/>
      </p:scale>
      <p:origin x="54" y="0"/>
    </p:cViewPr>
  </p:outlineViewPr>
  <p:notesTextViewPr>
    <p:cViewPr>
      <p:scale>
        <a:sx n="1" d="1"/>
        <a:sy n="1" d="1"/>
      </p:scale>
      <p:origin x="0" y="3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140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51406"/>
          </a:xfrm>
          <a:prstGeom prst="rect">
            <a:avLst/>
          </a:prstGeom>
        </p:spPr>
        <p:txBody>
          <a:bodyPr vert="horz" lIns="91440" tIns="45720" rIns="91440" bIns="45720" rtlCol="0"/>
          <a:lstStyle>
            <a:lvl1pPr algn="r">
              <a:defRPr sz="1200"/>
            </a:lvl1pPr>
          </a:lstStyle>
          <a:p>
            <a:fld id="{9B9112CC-3DB0-4A74-999F-FC7068BC30D3}" type="datetimeFigureOut">
              <a:rPr lang="en-US" smtClean="0"/>
              <a:t>5/28/2018</a:t>
            </a:fld>
            <a:endParaRPr lang="en-US"/>
          </a:p>
        </p:txBody>
      </p:sp>
      <p:sp>
        <p:nvSpPr>
          <p:cNvPr id="4" name="Footer Placeholder 3"/>
          <p:cNvSpPr>
            <a:spLocks noGrp="1"/>
          </p:cNvSpPr>
          <p:nvPr>
            <p:ph type="ftr" sz="quarter" idx="2"/>
          </p:nvPr>
        </p:nvSpPr>
        <p:spPr>
          <a:xfrm>
            <a:off x="0" y="8575140"/>
            <a:ext cx="3066733" cy="4514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75140"/>
            <a:ext cx="3066733" cy="451406"/>
          </a:xfrm>
          <a:prstGeom prst="rect">
            <a:avLst/>
          </a:prstGeom>
        </p:spPr>
        <p:txBody>
          <a:bodyPr vert="horz" lIns="91440" tIns="45720" rIns="91440" bIns="45720" rtlCol="0" anchor="b"/>
          <a:lstStyle>
            <a:lvl1pPr algn="r">
              <a:defRPr sz="1200"/>
            </a:lvl1pPr>
          </a:lstStyle>
          <a:p>
            <a:fld id="{5C824DDB-6BEE-4629-B0C9-32CAE800F119}" type="slidenum">
              <a:rPr lang="en-US" smtClean="0"/>
              <a:t>‹#›</a:t>
            </a:fld>
            <a:endParaRPr lang="en-US"/>
          </a:p>
        </p:txBody>
      </p:sp>
    </p:spTree>
    <p:extLst>
      <p:ext uri="{BB962C8B-B14F-4D97-AF65-F5344CB8AC3E}">
        <p14:creationId xmlns:p14="http://schemas.microsoft.com/office/powerpoint/2010/main" val="40514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140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1406"/>
          </a:xfrm>
          <a:prstGeom prst="rect">
            <a:avLst/>
          </a:prstGeom>
        </p:spPr>
        <p:txBody>
          <a:bodyPr vert="horz" lIns="91440" tIns="45720" rIns="91440" bIns="45720" rtlCol="0"/>
          <a:lstStyle>
            <a:lvl1pPr algn="r">
              <a:defRPr sz="1200"/>
            </a:lvl1pPr>
          </a:lstStyle>
          <a:p>
            <a:fld id="{2BE886E6-2F62-4FF8-B5A1-34AF6C1D2ED0}" type="datetimeFigureOut">
              <a:rPr lang="en-US" smtClean="0"/>
              <a:t>5/28/2018</a:t>
            </a:fld>
            <a:endParaRPr lang="en-US"/>
          </a:p>
        </p:txBody>
      </p:sp>
      <p:sp>
        <p:nvSpPr>
          <p:cNvPr id="4" name="Slide Image Placeholder 3"/>
          <p:cNvSpPr>
            <a:spLocks noGrp="1" noRot="1" noChangeAspect="1"/>
          </p:cNvSpPr>
          <p:nvPr>
            <p:ph type="sldImg" idx="2"/>
          </p:nvPr>
        </p:nvSpPr>
        <p:spPr>
          <a:xfrm>
            <a:off x="1282700" y="677863"/>
            <a:ext cx="4511675" cy="3384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88354"/>
            <a:ext cx="5661660" cy="40626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75140"/>
            <a:ext cx="3066733" cy="451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75140"/>
            <a:ext cx="3066733" cy="451406"/>
          </a:xfrm>
          <a:prstGeom prst="rect">
            <a:avLst/>
          </a:prstGeom>
        </p:spPr>
        <p:txBody>
          <a:bodyPr vert="horz" lIns="91440" tIns="45720" rIns="91440" bIns="45720" rtlCol="0" anchor="b"/>
          <a:lstStyle>
            <a:lvl1pPr algn="r">
              <a:defRPr sz="1200"/>
            </a:lvl1pPr>
          </a:lstStyle>
          <a:p>
            <a:fld id="{093D47DD-864C-42C1-A0BB-1E789D89028F}" type="slidenum">
              <a:rPr lang="en-US" smtClean="0"/>
              <a:t>‹#›</a:t>
            </a:fld>
            <a:endParaRPr lang="en-US"/>
          </a:p>
        </p:txBody>
      </p:sp>
    </p:spTree>
    <p:extLst>
      <p:ext uri="{BB962C8B-B14F-4D97-AF65-F5344CB8AC3E}">
        <p14:creationId xmlns:p14="http://schemas.microsoft.com/office/powerpoint/2010/main" val="152785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wD3KYlpE2l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Pink Floyd’s “Money”</a:t>
            </a:r>
            <a:endParaRPr lang="en-US" b="1" baseline="0" dirty="0" smtClean="0"/>
          </a:p>
          <a:p>
            <a:r>
              <a:rPr lang="en-US" b="0" dirty="0" smtClean="0"/>
              <a:t>https://www.youtube.com/watch?v=-0kcet4aPpQ</a:t>
            </a:r>
            <a:endParaRPr lang="en-US" b="0" dirty="0"/>
          </a:p>
        </p:txBody>
      </p:sp>
      <p:sp>
        <p:nvSpPr>
          <p:cNvPr id="4" name="Slide Number Placeholder 3"/>
          <p:cNvSpPr>
            <a:spLocks noGrp="1"/>
          </p:cNvSpPr>
          <p:nvPr>
            <p:ph type="sldNum" sz="quarter" idx="10"/>
          </p:nvPr>
        </p:nvSpPr>
        <p:spPr/>
        <p:txBody>
          <a:bodyPr/>
          <a:lstStyle/>
          <a:p>
            <a:fld id="{093D47DD-864C-42C1-A0BB-1E789D89028F}" type="slidenum">
              <a:rPr lang="en-US" smtClean="0"/>
              <a:t>2</a:t>
            </a:fld>
            <a:endParaRPr lang="en-US"/>
          </a:p>
        </p:txBody>
      </p:sp>
    </p:spTree>
    <p:extLst>
      <p:ext uri="{BB962C8B-B14F-4D97-AF65-F5344CB8AC3E}">
        <p14:creationId xmlns:p14="http://schemas.microsoft.com/office/powerpoint/2010/main" val="434821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r>
              <a:rPr lang="en-US" dirty="0" smtClean="0"/>
              <a:t>https://mises.org/library/constitutional-dollar</a:t>
            </a:r>
            <a:endParaRPr lang="en-US" dirty="0"/>
          </a:p>
        </p:txBody>
      </p:sp>
      <p:sp>
        <p:nvSpPr>
          <p:cNvPr id="4" name="Slide Number Placeholder 3"/>
          <p:cNvSpPr>
            <a:spLocks noGrp="1"/>
          </p:cNvSpPr>
          <p:nvPr>
            <p:ph type="sldNum" sz="quarter" idx="10"/>
          </p:nvPr>
        </p:nvSpPr>
        <p:spPr/>
        <p:txBody>
          <a:bodyPr/>
          <a:lstStyle/>
          <a:p>
            <a:fld id="{093D47DD-864C-42C1-A0BB-1E789D89028F}" type="slidenum">
              <a:rPr lang="en-US" smtClean="0"/>
              <a:t>18</a:t>
            </a:fld>
            <a:endParaRPr lang="en-US"/>
          </a:p>
        </p:txBody>
      </p:sp>
    </p:spTree>
    <p:extLst>
      <p:ext uri="{BB962C8B-B14F-4D97-AF65-F5344CB8AC3E}">
        <p14:creationId xmlns:p14="http://schemas.microsoft.com/office/powerpoint/2010/main" val="957786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140 Years Of Monetary History In 10 Minutes (10 min)</a:t>
            </a:r>
          </a:p>
          <a:p>
            <a:r>
              <a:rPr lang="en-US" dirty="0" smtClean="0">
                <a:hlinkClick r:id="rId3"/>
              </a:rPr>
              <a:t>https://www.youtube.com/watch?v=wD3KYlpE2lk</a:t>
            </a:r>
            <a:endParaRPr lang="en-US" dirty="0" smtClean="0"/>
          </a:p>
          <a:p>
            <a:endParaRPr lang="en-US" dirty="0"/>
          </a:p>
        </p:txBody>
      </p:sp>
      <p:sp>
        <p:nvSpPr>
          <p:cNvPr id="4" name="Slide Number Placeholder 3"/>
          <p:cNvSpPr>
            <a:spLocks noGrp="1"/>
          </p:cNvSpPr>
          <p:nvPr>
            <p:ph type="sldNum" sz="quarter" idx="10"/>
          </p:nvPr>
        </p:nvSpPr>
        <p:spPr/>
        <p:txBody>
          <a:bodyPr/>
          <a:lstStyle/>
          <a:p>
            <a:fld id="{093D47DD-864C-42C1-A0BB-1E789D89028F}" type="slidenum">
              <a:rPr lang="en-US" smtClean="0"/>
              <a:t>19</a:t>
            </a:fld>
            <a:endParaRPr lang="en-US"/>
          </a:p>
        </p:txBody>
      </p:sp>
    </p:spTree>
    <p:extLst>
      <p:ext uri="{BB962C8B-B14F-4D97-AF65-F5344CB8AC3E}">
        <p14:creationId xmlns:p14="http://schemas.microsoft.com/office/powerpoint/2010/main" val="3308241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economics, a country's </a:t>
            </a:r>
            <a:r>
              <a:rPr lang="en-US" b="1" dirty="0" smtClean="0"/>
              <a:t>current account </a:t>
            </a:r>
            <a:r>
              <a:rPr lang="en-US" dirty="0" smtClean="0"/>
              <a:t>is one of the three components of its balance of payments, the others being the capital account and the financial account. The current account consists of the balance of trade, net primary income or factor income and net cash transfers, that have taken place over a given period of time.</a:t>
            </a:r>
          </a:p>
          <a:p>
            <a:r>
              <a:rPr lang="en-US" dirty="0" smtClean="0"/>
              <a:t>https://en.wikipedia.org/wiki/Current_account</a:t>
            </a:r>
          </a:p>
          <a:p>
            <a:endParaRPr lang="en-US" dirty="0"/>
          </a:p>
        </p:txBody>
      </p:sp>
      <p:sp>
        <p:nvSpPr>
          <p:cNvPr id="4" name="Slide Number Placeholder 3"/>
          <p:cNvSpPr>
            <a:spLocks noGrp="1"/>
          </p:cNvSpPr>
          <p:nvPr>
            <p:ph type="sldNum" sz="quarter" idx="10"/>
          </p:nvPr>
        </p:nvSpPr>
        <p:spPr/>
        <p:txBody>
          <a:bodyPr/>
          <a:lstStyle/>
          <a:p>
            <a:fld id="{093D47DD-864C-42C1-A0BB-1E789D89028F}" type="slidenum">
              <a:rPr lang="en-US" smtClean="0"/>
              <a:t>20</a:t>
            </a:fld>
            <a:endParaRPr lang="en-US"/>
          </a:p>
        </p:txBody>
      </p:sp>
    </p:spTree>
    <p:extLst>
      <p:ext uri="{BB962C8B-B14F-4D97-AF65-F5344CB8AC3E}">
        <p14:creationId xmlns:p14="http://schemas.microsoft.com/office/powerpoint/2010/main" val="543114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http://www.usdebtclock.org/</a:t>
            </a:r>
          </a:p>
          <a:p>
            <a:r>
              <a:rPr lang="en-US" dirty="0" smtClean="0"/>
              <a:t>http://www.usdebtclock.org/world-debt-clock.html</a:t>
            </a:r>
            <a:endParaRPr lang="en-US" dirty="0"/>
          </a:p>
        </p:txBody>
      </p:sp>
      <p:sp>
        <p:nvSpPr>
          <p:cNvPr id="4" name="Slide Number Placeholder 3"/>
          <p:cNvSpPr>
            <a:spLocks noGrp="1"/>
          </p:cNvSpPr>
          <p:nvPr>
            <p:ph type="sldNum" sz="quarter" idx="10"/>
          </p:nvPr>
        </p:nvSpPr>
        <p:spPr/>
        <p:txBody>
          <a:bodyPr/>
          <a:lstStyle/>
          <a:p>
            <a:fld id="{093D47DD-864C-42C1-A0BB-1E789D89028F}" type="slidenum">
              <a:rPr lang="en-US" smtClean="0"/>
              <a:t>21</a:t>
            </a:fld>
            <a:endParaRPr lang="en-US"/>
          </a:p>
        </p:txBody>
      </p:sp>
    </p:spTree>
    <p:extLst>
      <p:ext uri="{BB962C8B-B14F-4D97-AF65-F5344CB8AC3E}">
        <p14:creationId xmlns:p14="http://schemas.microsoft.com/office/powerpoint/2010/main" val="3137081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PDF Copies</a:t>
            </a:r>
          </a:p>
          <a:p>
            <a:r>
              <a:rPr lang="en-US" u="sng" dirty="0" smtClean="0"/>
              <a:t>Debt: The First 5000</a:t>
            </a:r>
            <a:r>
              <a:rPr lang="en-US" u="sng" baseline="0" dirty="0" smtClean="0"/>
              <a:t> Years</a:t>
            </a:r>
          </a:p>
          <a:p>
            <a:r>
              <a:rPr lang="en-US" dirty="0" smtClean="0"/>
              <a:t>https://docs.wixstatic.com/ugd/b8b6dc_e15b5964f1ab47889af4e289a705c5a8.pdf</a:t>
            </a:r>
          </a:p>
          <a:p>
            <a:r>
              <a:rPr lang="en-US" u="sng" dirty="0" smtClean="0"/>
              <a:t>The Creature From Jekyll Island</a:t>
            </a:r>
          </a:p>
          <a:p>
            <a:r>
              <a:rPr lang="en-US" dirty="0" smtClean="0"/>
              <a:t>https://docs.wixstatic.com/ugd/b8b6dc_3835af3f7cf149e4ab362e2fa8509e25.pdf</a:t>
            </a:r>
            <a:endParaRPr lang="en-US" dirty="0"/>
          </a:p>
        </p:txBody>
      </p:sp>
      <p:sp>
        <p:nvSpPr>
          <p:cNvPr id="4" name="Slide Number Placeholder 3"/>
          <p:cNvSpPr>
            <a:spLocks noGrp="1"/>
          </p:cNvSpPr>
          <p:nvPr>
            <p:ph type="sldNum" sz="quarter" idx="10"/>
          </p:nvPr>
        </p:nvSpPr>
        <p:spPr/>
        <p:txBody>
          <a:bodyPr/>
          <a:lstStyle/>
          <a:p>
            <a:fld id="{093D47DD-864C-42C1-A0BB-1E789D89028F}" type="slidenum">
              <a:rPr lang="en-US" smtClean="0"/>
              <a:t>23</a:t>
            </a:fld>
            <a:endParaRPr lang="en-US"/>
          </a:p>
        </p:txBody>
      </p:sp>
    </p:spTree>
    <p:extLst>
      <p:ext uri="{BB962C8B-B14F-4D97-AF65-F5344CB8AC3E}">
        <p14:creationId xmlns:p14="http://schemas.microsoft.com/office/powerpoint/2010/main" val="1638138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D47DD-864C-42C1-A0BB-1E789D89028F}" type="slidenum">
              <a:rPr lang="en-US" smtClean="0"/>
              <a:t>24</a:t>
            </a:fld>
            <a:endParaRPr lang="en-US"/>
          </a:p>
        </p:txBody>
      </p:sp>
    </p:spTree>
    <p:extLst>
      <p:ext uri="{BB962C8B-B14F-4D97-AF65-F5344CB8AC3E}">
        <p14:creationId xmlns:p14="http://schemas.microsoft.com/office/powerpoint/2010/main" val="1638138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(2:20 clip:</a:t>
            </a:r>
            <a:r>
              <a:rPr lang="en-US" b="1" baseline="0" dirty="0" smtClean="0"/>
              <a:t> “The International” on how debt functions)</a:t>
            </a:r>
          </a:p>
          <a:p>
            <a:endParaRPr lang="en-US" dirty="0" smtClean="0"/>
          </a:p>
          <a:p>
            <a:r>
              <a:rPr lang="en-US" dirty="0" smtClean="0"/>
              <a:t>http://www.youtube.com/watch?v=h_ZpXyrFSds</a:t>
            </a:r>
            <a:endParaRPr lang="en-US" dirty="0"/>
          </a:p>
        </p:txBody>
      </p:sp>
      <p:sp>
        <p:nvSpPr>
          <p:cNvPr id="4" name="Slide Number Placeholder 3"/>
          <p:cNvSpPr>
            <a:spLocks noGrp="1"/>
          </p:cNvSpPr>
          <p:nvPr>
            <p:ph type="sldNum" sz="quarter" idx="10"/>
          </p:nvPr>
        </p:nvSpPr>
        <p:spPr/>
        <p:txBody>
          <a:bodyPr/>
          <a:lstStyle/>
          <a:p>
            <a:fld id="{093D47DD-864C-42C1-A0BB-1E789D89028F}" type="slidenum">
              <a:rPr lang="en-US" smtClean="0"/>
              <a:t>28</a:t>
            </a:fld>
            <a:endParaRPr lang="en-US"/>
          </a:p>
        </p:txBody>
      </p:sp>
    </p:spTree>
    <p:extLst>
      <p:ext uri="{BB962C8B-B14F-4D97-AF65-F5344CB8AC3E}">
        <p14:creationId xmlns:p14="http://schemas.microsoft.com/office/powerpoint/2010/main" val="156777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(2:20 clip:</a:t>
            </a:r>
            <a:r>
              <a:rPr lang="en-US" b="1" baseline="0" dirty="0" smtClean="0"/>
              <a:t> “The International” on how debt functions)</a:t>
            </a:r>
          </a:p>
          <a:p>
            <a:endParaRPr lang="en-US" dirty="0" smtClean="0"/>
          </a:p>
          <a:p>
            <a:r>
              <a:rPr lang="en-US" dirty="0" smtClean="0"/>
              <a:t>http://www.youtube.com/watch?v=h_ZpXyrFSds</a:t>
            </a:r>
            <a:endParaRPr lang="en-US" dirty="0"/>
          </a:p>
        </p:txBody>
      </p:sp>
      <p:sp>
        <p:nvSpPr>
          <p:cNvPr id="4" name="Slide Number Placeholder 3"/>
          <p:cNvSpPr>
            <a:spLocks noGrp="1"/>
          </p:cNvSpPr>
          <p:nvPr>
            <p:ph type="sldNum" sz="quarter" idx="10"/>
          </p:nvPr>
        </p:nvSpPr>
        <p:spPr/>
        <p:txBody>
          <a:bodyPr/>
          <a:lstStyle/>
          <a:p>
            <a:fld id="{093D47DD-864C-42C1-A0BB-1E789D89028F}" type="slidenum">
              <a:rPr lang="en-US" smtClean="0"/>
              <a:t>29</a:t>
            </a:fld>
            <a:endParaRPr lang="en-US"/>
          </a:p>
        </p:txBody>
      </p:sp>
    </p:spTree>
    <p:extLst>
      <p:ext uri="{BB962C8B-B14F-4D97-AF65-F5344CB8AC3E}">
        <p14:creationId xmlns:p14="http://schemas.microsoft.com/office/powerpoint/2010/main" val="15677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r>
              <a:rPr lang="en-US" dirty="0" smtClean="0"/>
              <a:t>https://fskrealityguide.blogspot.com/2008/10/tally-stick-monetary-system.html </a:t>
            </a:r>
            <a:r>
              <a:rPr lang="en-US" b="1" dirty="0" smtClean="0"/>
              <a:t>(about the tally stick system)</a:t>
            </a:r>
          </a:p>
          <a:p>
            <a:r>
              <a:rPr lang="en-US" dirty="0" smtClean="0"/>
              <a:t>https://unusualhistoricals.blogspot.com/2010/10/money-matter-tally-stick-system.html </a:t>
            </a:r>
            <a:r>
              <a:rPr lang="en-US" b="1" dirty="0" smtClean="0"/>
              <a:t>(about</a:t>
            </a:r>
            <a:r>
              <a:rPr lang="en-US" b="1" baseline="0" dirty="0" smtClean="0"/>
              <a:t> the tally stick system)</a:t>
            </a:r>
            <a:endParaRPr lang="en-US" b="1" dirty="0" smtClean="0"/>
          </a:p>
          <a:p>
            <a:endParaRPr lang="en-US" dirty="0"/>
          </a:p>
        </p:txBody>
      </p:sp>
      <p:sp>
        <p:nvSpPr>
          <p:cNvPr id="4" name="Slide Number Placeholder 3"/>
          <p:cNvSpPr>
            <a:spLocks noGrp="1"/>
          </p:cNvSpPr>
          <p:nvPr>
            <p:ph type="sldNum" sz="quarter" idx="10"/>
          </p:nvPr>
        </p:nvSpPr>
        <p:spPr/>
        <p:txBody>
          <a:bodyPr/>
          <a:lstStyle/>
          <a:p>
            <a:fld id="{093D47DD-864C-42C1-A0BB-1E789D89028F}" type="slidenum">
              <a:rPr lang="en-US" smtClean="0"/>
              <a:t>4</a:t>
            </a:fld>
            <a:endParaRPr lang="en-US"/>
          </a:p>
        </p:txBody>
      </p:sp>
    </p:spTree>
    <p:extLst>
      <p:ext uri="{BB962C8B-B14F-4D97-AF65-F5344CB8AC3E}">
        <p14:creationId xmlns:p14="http://schemas.microsoft.com/office/powerpoint/2010/main" val="1900552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D47DD-864C-42C1-A0BB-1E789D89028F}" type="slidenum">
              <a:rPr lang="en-US" smtClean="0"/>
              <a:t>7</a:t>
            </a:fld>
            <a:endParaRPr lang="en-US"/>
          </a:p>
        </p:txBody>
      </p:sp>
    </p:spTree>
    <p:extLst>
      <p:ext uri="{BB962C8B-B14F-4D97-AF65-F5344CB8AC3E}">
        <p14:creationId xmlns:p14="http://schemas.microsoft.com/office/powerpoint/2010/main" val="227167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93D47DD-864C-42C1-A0BB-1E789D89028F}" type="slidenum">
              <a:rPr lang="en-US" smtClean="0"/>
              <a:t>8</a:t>
            </a:fld>
            <a:endParaRPr lang="en-US"/>
          </a:p>
        </p:txBody>
      </p:sp>
    </p:spTree>
    <p:extLst>
      <p:ext uri="{BB962C8B-B14F-4D97-AF65-F5344CB8AC3E}">
        <p14:creationId xmlns:p14="http://schemas.microsoft.com/office/powerpoint/2010/main" val="2271676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r>
              <a:rPr lang="en-US" dirty="0" smtClean="0"/>
              <a:t>https://www.thoughtco.com/types-of-money-in-economics-1147762 </a:t>
            </a:r>
            <a:r>
              <a:rPr lang="en-US" b="1" dirty="0" smtClean="0"/>
              <a:t>(types</a:t>
            </a:r>
            <a:r>
              <a:rPr lang="en-US" b="1" baseline="0" dirty="0" smtClean="0"/>
              <a:t> of money)</a:t>
            </a:r>
            <a:endParaRPr lang="en-US" b="1" dirty="0"/>
          </a:p>
        </p:txBody>
      </p:sp>
      <p:sp>
        <p:nvSpPr>
          <p:cNvPr id="4" name="Slide Number Placeholder 3"/>
          <p:cNvSpPr>
            <a:spLocks noGrp="1"/>
          </p:cNvSpPr>
          <p:nvPr>
            <p:ph type="sldNum" sz="quarter" idx="10"/>
          </p:nvPr>
        </p:nvSpPr>
        <p:spPr/>
        <p:txBody>
          <a:bodyPr/>
          <a:lstStyle/>
          <a:p>
            <a:fld id="{093D47DD-864C-42C1-A0BB-1E789D89028F}" type="slidenum">
              <a:rPr lang="en-US" smtClean="0"/>
              <a:t>9</a:t>
            </a:fld>
            <a:endParaRPr lang="en-US"/>
          </a:p>
        </p:txBody>
      </p:sp>
    </p:spTree>
    <p:extLst>
      <p:ext uri="{BB962C8B-B14F-4D97-AF65-F5344CB8AC3E}">
        <p14:creationId xmlns:p14="http://schemas.microsoft.com/office/powerpoint/2010/main" val="2844529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TALLY STICK (3 minutes):</a:t>
            </a:r>
            <a:r>
              <a:rPr lang="en-US" b="1" baseline="0" dirty="0" smtClean="0"/>
              <a:t> </a:t>
            </a:r>
          </a:p>
          <a:p>
            <a:r>
              <a:rPr lang="en-US" b="0" dirty="0" smtClean="0"/>
              <a:t>https://www.youtube.com/watch?v=ZGDh_JiZp9U</a:t>
            </a:r>
          </a:p>
          <a:p>
            <a:endParaRPr lang="en-US" dirty="0" smtClean="0"/>
          </a:p>
          <a:p>
            <a:r>
              <a:rPr lang="en-US" b="1" dirty="0" smtClean="0"/>
              <a:t>Notes:</a:t>
            </a:r>
          </a:p>
          <a:p>
            <a:r>
              <a:rPr lang="en-US" dirty="0" smtClean="0"/>
              <a:t>https://en.wikipedia.org/wiki/Tally_stick</a:t>
            </a:r>
          </a:p>
          <a:p>
            <a:r>
              <a:rPr lang="en-US" dirty="0" smtClean="0"/>
              <a:t>https://en.wikipedia.org/wiki/History_of_money</a:t>
            </a:r>
            <a:endParaRPr lang="en-US" dirty="0"/>
          </a:p>
        </p:txBody>
      </p:sp>
      <p:sp>
        <p:nvSpPr>
          <p:cNvPr id="4" name="Slide Number Placeholder 3"/>
          <p:cNvSpPr>
            <a:spLocks noGrp="1"/>
          </p:cNvSpPr>
          <p:nvPr>
            <p:ph type="sldNum" sz="quarter" idx="10"/>
          </p:nvPr>
        </p:nvSpPr>
        <p:spPr/>
        <p:txBody>
          <a:bodyPr/>
          <a:lstStyle/>
          <a:p>
            <a:fld id="{093D47DD-864C-42C1-A0BB-1E789D89028F}" type="slidenum">
              <a:rPr lang="en-US" smtClean="0"/>
              <a:t>10</a:t>
            </a:fld>
            <a:endParaRPr lang="en-US"/>
          </a:p>
        </p:txBody>
      </p:sp>
    </p:spTree>
    <p:extLst>
      <p:ext uri="{BB962C8B-B14F-4D97-AF65-F5344CB8AC3E}">
        <p14:creationId xmlns:p14="http://schemas.microsoft.com/office/powerpoint/2010/main" val="2476623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D47DD-864C-42C1-A0BB-1E789D89028F}" type="slidenum">
              <a:rPr lang="en-US" smtClean="0"/>
              <a:t>11</a:t>
            </a:fld>
            <a:endParaRPr lang="en-US"/>
          </a:p>
        </p:txBody>
      </p:sp>
    </p:spTree>
    <p:extLst>
      <p:ext uri="{BB962C8B-B14F-4D97-AF65-F5344CB8AC3E}">
        <p14:creationId xmlns:p14="http://schemas.microsoft.com/office/powerpoint/2010/main" val="284452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1835: US federal</a:t>
            </a:r>
            <a:r>
              <a:rPr lang="en-US" baseline="0" dirty="0" smtClean="0"/>
              <a:t> government was debt free</a:t>
            </a:r>
          </a:p>
          <a:p>
            <a:endParaRPr lang="en-US" baseline="0" dirty="0" smtClean="0"/>
          </a:p>
          <a:p>
            <a:r>
              <a:rPr lang="en-US" dirty="0" smtClean="0"/>
              <a:t>In 1832, </a:t>
            </a:r>
            <a:r>
              <a:rPr lang="en-US" smtClean="0"/>
              <a:t>[Andrew] Jackson </a:t>
            </a:r>
            <a:r>
              <a:rPr lang="en-US" dirty="0" smtClean="0"/>
              <a:t>had vetoed a bill calling for an early renewal of the Second Bank’s charter, but renewal was still possible when the charter expired in 1836; to prevent that from happening, he set out to reduce the bank’s economic power. Acting against the advice of congressional committees and over the opposition of several cabinet members, and after replacing two resistant secretaries of the treasury with a more amenable appointee (Roger Taney), Jackson announced that, effective October 1, 1833, federal funds would no longer be deposited in the Bank of the United States. Instead, he began placing them in various state banks; by the end of 1833, twenty-three ‘pet banks’ (as they were popularly known) had been selected.</a:t>
            </a:r>
          </a:p>
          <a:p>
            <a:r>
              <a:rPr lang="en-US" dirty="0" smtClean="0"/>
              <a:t>https://www.history.com/topics/bank-war</a:t>
            </a:r>
            <a:endParaRPr lang="en-US" dirty="0"/>
          </a:p>
        </p:txBody>
      </p:sp>
      <p:sp>
        <p:nvSpPr>
          <p:cNvPr id="4" name="Slide Number Placeholder 3"/>
          <p:cNvSpPr>
            <a:spLocks noGrp="1"/>
          </p:cNvSpPr>
          <p:nvPr>
            <p:ph type="sldNum" sz="quarter" idx="10"/>
          </p:nvPr>
        </p:nvSpPr>
        <p:spPr/>
        <p:txBody>
          <a:bodyPr/>
          <a:lstStyle/>
          <a:p>
            <a:fld id="{093D47DD-864C-42C1-A0BB-1E789D89028F}" type="slidenum">
              <a:rPr lang="en-US" smtClean="0"/>
              <a:t>14</a:t>
            </a:fld>
            <a:endParaRPr lang="en-US"/>
          </a:p>
        </p:txBody>
      </p:sp>
    </p:spTree>
    <p:extLst>
      <p:ext uri="{BB962C8B-B14F-4D97-AF65-F5344CB8AC3E}">
        <p14:creationId xmlns:p14="http://schemas.microsoft.com/office/powerpoint/2010/main" val="2849943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Demonstrate how money creation takes place</a:t>
            </a:r>
            <a:endParaRPr lang="en-US" dirty="0"/>
          </a:p>
        </p:txBody>
      </p:sp>
      <p:sp>
        <p:nvSpPr>
          <p:cNvPr id="4" name="Slide Number Placeholder 3"/>
          <p:cNvSpPr>
            <a:spLocks noGrp="1"/>
          </p:cNvSpPr>
          <p:nvPr>
            <p:ph type="sldNum" sz="quarter" idx="10"/>
          </p:nvPr>
        </p:nvSpPr>
        <p:spPr/>
        <p:txBody>
          <a:bodyPr/>
          <a:lstStyle/>
          <a:p>
            <a:fld id="{093D47DD-864C-42C1-A0BB-1E789D89028F}" type="slidenum">
              <a:rPr lang="en-US" smtClean="0"/>
              <a:t>17</a:t>
            </a:fld>
            <a:endParaRPr lang="en-US"/>
          </a:p>
        </p:txBody>
      </p:sp>
    </p:spTree>
    <p:extLst>
      <p:ext uri="{BB962C8B-B14F-4D97-AF65-F5344CB8AC3E}">
        <p14:creationId xmlns:p14="http://schemas.microsoft.com/office/powerpoint/2010/main" val="2695018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9239F50-7B7A-423E-A2DC-0F261C6A77C2}" type="datetimeFigureOut">
              <a:rPr lang="en-US" smtClean="0"/>
              <a:t>5/28/2018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A0D1DAE-4C66-40E8-B9E0-45615924F44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239F50-7B7A-423E-A2DC-0F261C6A77C2}"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D1DAE-4C66-40E8-B9E0-45615924F4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239F50-7B7A-423E-A2DC-0F261C6A77C2}"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D1DAE-4C66-40E8-B9E0-45615924F4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239F50-7B7A-423E-A2DC-0F261C6A77C2}"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D1DAE-4C66-40E8-B9E0-45615924F4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9239F50-7B7A-423E-A2DC-0F261C6A77C2}"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D1DAE-4C66-40E8-B9E0-45615924F44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239F50-7B7A-423E-A2DC-0F261C6A77C2}" type="datetimeFigureOut">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D1DAE-4C66-40E8-B9E0-45615924F4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9239F50-7B7A-423E-A2DC-0F261C6A77C2}" type="datetimeFigureOut">
              <a:rPr lang="en-US" smtClean="0"/>
              <a:t>5/28/2018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0D1DAE-4C66-40E8-B9E0-45615924F4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9239F50-7B7A-423E-A2DC-0F261C6A77C2}" type="datetimeFigureOut">
              <a:rPr lang="en-US" smtClean="0"/>
              <a:t>5/28/2018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0D1DAE-4C66-40E8-B9E0-45615924F4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9F50-7B7A-423E-A2DC-0F261C6A77C2}" type="datetimeFigureOut">
              <a:rPr lang="en-US" smtClean="0"/>
              <a:t>5/28/2018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0D1DAE-4C66-40E8-B9E0-45615924F4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239F50-7B7A-423E-A2DC-0F261C6A77C2}" type="datetimeFigureOut">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D1DAE-4C66-40E8-B9E0-45615924F4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239F50-7B7A-423E-A2DC-0F261C6A77C2}" type="datetimeFigureOut">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A0D1DAE-4C66-40E8-B9E0-45615924F44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9239F50-7B7A-423E-A2DC-0F261C6A77C2}" type="datetimeFigureOut">
              <a:rPr lang="en-US" smtClean="0"/>
              <a:t>5/28/2018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A0D1DAE-4C66-40E8-B9E0-45615924F44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wD3KYlpE2lk" TargetMode="External"/><Relationship Id="rId7" Type="http://schemas.openxmlformats.org/officeDocument/2006/relationships/hyperlink" Target="http://www.usdebtclock.org/world-debt-clock.html" TargetMode="External"/><Relationship Id="rId2" Type="http://schemas.openxmlformats.org/officeDocument/2006/relationships/hyperlink" Target="https://www.youtube.com/watch?v=-0kcet4aPpQ" TargetMode="External"/><Relationship Id="rId1" Type="http://schemas.openxmlformats.org/officeDocument/2006/relationships/slideLayout" Target="../slideLayouts/slideLayout2.xml"/><Relationship Id="rId6" Type="http://schemas.openxmlformats.org/officeDocument/2006/relationships/hyperlink" Target="http://www.usdebtclock.org/" TargetMode="External"/><Relationship Id="rId5" Type="http://schemas.openxmlformats.org/officeDocument/2006/relationships/hyperlink" Target="http://www.youtube.com/watch?v=h_ZpXyrFSds" TargetMode="External"/><Relationship Id="rId4" Type="http://schemas.openxmlformats.org/officeDocument/2006/relationships/hyperlink" Target="https://www.youtube.com/watch?v=ZGDh_JiZp9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fsrtB5lp60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youtube.com/watch?v=HBk5XV1ExoQ" TargetMode="External"/><Relationship Id="rId4" Type="http://schemas.openxmlformats.org/officeDocument/2006/relationships/hyperlink" Target="https://www.youtube.com/watch?v=2nBPN-MKefA&amp;list=PLmpODdsfprYH4Fhsso8PVPQBNxVDQSgb_"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&amp; Web Links</a:t>
            </a:r>
            <a:endParaRPr lang="en-US" dirty="0"/>
          </a:p>
        </p:txBody>
      </p:sp>
      <p:sp>
        <p:nvSpPr>
          <p:cNvPr id="3" name="Content Placeholder 2"/>
          <p:cNvSpPr>
            <a:spLocks noGrp="1"/>
          </p:cNvSpPr>
          <p:nvPr>
            <p:ph idx="1"/>
          </p:nvPr>
        </p:nvSpPr>
        <p:spPr/>
        <p:txBody>
          <a:bodyPr>
            <a:normAutofit fontScale="92500" lnSpcReduction="10000"/>
          </a:bodyPr>
          <a:lstStyle/>
          <a:p>
            <a:r>
              <a:rPr lang="en-US" dirty="0"/>
              <a:t>Pink Floyd, “Money” (4 minutes)</a:t>
            </a:r>
          </a:p>
          <a:p>
            <a:pPr lvl="1"/>
            <a:r>
              <a:rPr lang="en-US" dirty="0">
                <a:hlinkClick r:id="rId2"/>
              </a:rPr>
              <a:t>https://www.youtube.com/watch?v=-0kcet4aPpQ</a:t>
            </a:r>
            <a:endParaRPr lang="en-US" dirty="0"/>
          </a:p>
          <a:p>
            <a:r>
              <a:rPr lang="en-US" dirty="0"/>
              <a:t>140 Years Of Monetary History In 10 Minutes (10 min)</a:t>
            </a:r>
          </a:p>
          <a:p>
            <a:pPr lvl="1"/>
            <a:r>
              <a:rPr lang="en-US" dirty="0">
                <a:hlinkClick r:id="rId3"/>
              </a:rPr>
              <a:t>https://www.youtube.com/watch?v=wD3KYlpE2lk</a:t>
            </a:r>
            <a:endParaRPr lang="en-US" dirty="0"/>
          </a:p>
          <a:p>
            <a:r>
              <a:rPr lang="en-US" dirty="0" smtClean="0"/>
              <a:t>Tally Sticks</a:t>
            </a:r>
          </a:p>
          <a:p>
            <a:pPr lvl="1"/>
            <a:r>
              <a:rPr lang="en-US" dirty="0">
                <a:hlinkClick r:id="rId4"/>
              </a:rPr>
              <a:t>https://</a:t>
            </a:r>
            <a:r>
              <a:rPr lang="en-US" dirty="0" smtClean="0">
                <a:hlinkClick r:id="rId4"/>
              </a:rPr>
              <a:t>www.youtube.com/watch?v=ZGDh_JiZp9U</a:t>
            </a:r>
            <a:endParaRPr lang="en-US" dirty="0" smtClean="0"/>
          </a:p>
          <a:p>
            <a:r>
              <a:rPr lang="en-US" dirty="0"/>
              <a:t>“The International” (2:20 minutes)</a:t>
            </a:r>
          </a:p>
          <a:p>
            <a:pPr lvl="1"/>
            <a:r>
              <a:rPr lang="en-US" dirty="0">
                <a:hlinkClick r:id="rId5"/>
              </a:rPr>
              <a:t>http://www.youtube.com/watch?v=h_ZpXyrFSds</a:t>
            </a:r>
            <a:endParaRPr lang="en-US" dirty="0"/>
          </a:p>
          <a:p>
            <a:r>
              <a:rPr lang="en-US" dirty="0" smtClean="0"/>
              <a:t>US and World Debt Clocks</a:t>
            </a:r>
          </a:p>
          <a:p>
            <a:pPr lvl="1"/>
            <a:r>
              <a:rPr lang="en-US" dirty="0">
                <a:hlinkClick r:id="rId6"/>
              </a:rPr>
              <a:t>http://www.usdebtclock.org</a:t>
            </a:r>
            <a:r>
              <a:rPr lang="en-US" dirty="0" smtClean="0">
                <a:hlinkClick r:id="rId6"/>
              </a:rPr>
              <a:t>/</a:t>
            </a:r>
            <a:endParaRPr lang="en-US" dirty="0"/>
          </a:p>
          <a:p>
            <a:pPr lvl="1"/>
            <a:r>
              <a:rPr lang="en-US" dirty="0">
                <a:hlinkClick r:id="rId7"/>
              </a:rPr>
              <a:t>http://</a:t>
            </a:r>
            <a:r>
              <a:rPr lang="en-US" dirty="0" smtClean="0">
                <a:hlinkClick r:id="rId7"/>
              </a:rPr>
              <a:t>www.usdebtclock.org/world-debt-clock.html</a:t>
            </a:r>
            <a:endParaRPr lang="en-US" dirty="0" smtClean="0"/>
          </a:p>
          <a:p>
            <a:endParaRPr lang="en-US" dirty="0"/>
          </a:p>
        </p:txBody>
      </p:sp>
    </p:spTree>
    <p:extLst>
      <p:ext uri="{BB962C8B-B14F-4D97-AF65-F5344CB8AC3E}">
        <p14:creationId xmlns:p14="http://schemas.microsoft.com/office/powerpoint/2010/main" val="2649740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Money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355048"/>
            <a:ext cx="4485415" cy="3502952"/>
          </a:xfrm>
        </p:spPr>
      </p:pic>
      <p:pic>
        <p:nvPicPr>
          <p:cNvPr id="1028" name="Picture 4" descr="http://oldbanknotes.com/oldpapermoney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1130668"/>
            <a:ext cx="2819400" cy="22221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empowerglobalgroup.com/images/History%20of%20Mone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9046" y="3355048"/>
            <a:ext cx="4894954" cy="35029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2057400"/>
            <a:ext cx="6096000" cy="1015663"/>
          </a:xfrm>
          <a:prstGeom prst="rect">
            <a:avLst/>
          </a:prstGeom>
          <a:noFill/>
        </p:spPr>
        <p:txBody>
          <a:bodyPr wrap="square" rtlCol="0">
            <a:spAutoFit/>
          </a:bodyPr>
          <a:lstStyle/>
          <a:p>
            <a:pPr>
              <a:lnSpc>
                <a:spcPct val="150000"/>
              </a:lnSpc>
            </a:pPr>
            <a:r>
              <a:rPr lang="en-US" sz="2000" b="1" dirty="0" smtClean="0">
                <a:solidFill>
                  <a:srgbClr val="002060"/>
                </a:solidFill>
              </a:rPr>
              <a:t>What kinds of money do you see?</a:t>
            </a:r>
          </a:p>
          <a:p>
            <a:pPr>
              <a:lnSpc>
                <a:spcPct val="150000"/>
              </a:lnSpc>
            </a:pPr>
            <a:r>
              <a:rPr lang="en-US" sz="2000" b="1" dirty="0" smtClean="0">
                <a:solidFill>
                  <a:srgbClr val="002060"/>
                </a:solidFill>
              </a:rPr>
              <a:t>What functions and characteristics do they have?</a:t>
            </a:r>
            <a:endParaRPr lang="en-US" sz="2000" b="1" dirty="0">
              <a:solidFill>
                <a:srgbClr val="002060"/>
              </a:solidFill>
            </a:endParaRPr>
          </a:p>
        </p:txBody>
      </p:sp>
    </p:spTree>
    <p:extLst>
      <p:ext uri="{BB962C8B-B14F-4D97-AF65-F5344CB8AC3E}">
        <p14:creationId xmlns:p14="http://schemas.microsoft.com/office/powerpoint/2010/main" val="30786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2688"/>
            <a:ext cx="8229600" cy="1658112"/>
          </a:xfrm>
        </p:spPr>
        <p:txBody>
          <a:bodyPr>
            <a:normAutofit/>
          </a:bodyPr>
          <a:lstStyle/>
          <a:p>
            <a:r>
              <a:rPr lang="en-US" dirty="0"/>
              <a:t>Commodity-Backed </a:t>
            </a:r>
            <a:r>
              <a:rPr lang="en-US" dirty="0" smtClean="0"/>
              <a:t>                       vs</a:t>
            </a:r>
            <a:r>
              <a:rPr lang="en-US" dirty="0"/>
              <a:t>. Fiat </a:t>
            </a:r>
            <a:r>
              <a:rPr lang="en-US" dirty="0" smtClean="0"/>
              <a:t>Money (Currency)</a:t>
            </a:r>
            <a:endParaRPr lang="en-US" dirty="0"/>
          </a:p>
        </p:txBody>
      </p:sp>
      <p:sp>
        <p:nvSpPr>
          <p:cNvPr id="5" name="Content Placeholder 4"/>
          <p:cNvSpPr>
            <a:spLocks noGrp="1"/>
          </p:cNvSpPr>
          <p:nvPr>
            <p:ph idx="1"/>
          </p:nvPr>
        </p:nvSpPr>
        <p:spPr>
          <a:xfrm>
            <a:off x="457200" y="2743200"/>
            <a:ext cx="8229600" cy="3200400"/>
          </a:xfrm>
        </p:spPr>
        <p:txBody>
          <a:bodyPr>
            <a:normAutofit/>
          </a:bodyPr>
          <a:lstStyle/>
          <a:p>
            <a:pPr marL="0" indent="0" algn="ctr">
              <a:buNone/>
            </a:pPr>
            <a:endParaRPr lang="en-US" sz="3200" b="1" dirty="0"/>
          </a:p>
          <a:p>
            <a:pPr marL="0" indent="0" algn="ctr">
              <a:buNone/>
            </a:pPr>
            <a:r>
              <a:rPr lang="en-US" sz="3200" b="1" dirty="0" smtClean="0">
                <a:solidFill>
                  <a:srgbClr val="002060"/>
                </a:solidFill>
              </a:rPr>
              <a:t>WHICH FORM IS MOST           COMMONLY USED TODAY?</a:t>
            </a:r>
          </a:p>
          <a:p>
            <a:pPr marL="0" indent="0" algn="ctr">
              <a:buNone/>
            </a:pPr>
            <a:endParaRPr lang="en-US" sz="3200" b="1" dirty="0">
              <a:solidFill>
                <a:srgbClr val="002060"/>
              </a:solidFill>
            </a:endParaRPr>
          </a:p>
          <a:p>
            <a:pPr marL="0" indent="0" algn="ctr">
              <a:buNone/>
            </a:pPr>
            <a:r>
              <a:rPr lang="en-US" sz="2000" b="1" dirty="0" smtClean="0">
                <a:solidFill>
                  <a:srgbClr val="002060"/>
                </a:solidFill>
              </a:rPr>
              <a:t>(IN THE DEVELOPED WORLD)</a:t>
            </a:r>
            <a:endParaRPr lang="en-US" sz="2000" b="1" dirty="0">
              <a:solidFill>
                <a:srgbClr val="002060"/>
              </a:solidFill>
            </a:endParaRPr>
          </a:p>
        </p:txBody>
      </p:sp>
    </p:spTree>
    <p:extLst>
      <p:ext uri="{BB962C8B-B14F-4D97-AF65-F5344CB8AC3E}">
        <p14:creationId xmlns:p14="http://schemas.microsoft.com/office/powerpoint/2010/main" val="2855375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859536"/>
            <a:ext cx="7772400" cy="969264"/>
          </a:xfrm>
        </p:spPr>
        <p:txBody>
          <a:bodyPr/>
          <a:lstStyle/>
          <a:p>
            <a:r>
              <a:rPr lang="en-US" dirty="0" smtClean="0"/>
              <a:t>Central Banking</a:t>
            </a:r>
            <a:endParaRPr lang="en-US" dirty="0"/>
          </a:p>
        </p:txBody>
      </p:sp>
      <p:sp>
        <p:nvSpPr>
          <p:cNvPr id="3" name="Text Placeholder 2"/>
          <p:cNvSpPr>
            <a:spLocks noGrp="1"/>
          </p:cNvSpPr>
          <p:nvPr>
            <p:ph type="body" idx="1"/>
          </p:nvPr>
        </p:nvSpPr>
        <p:spPr>
          <a:xfrm>
            <a:off x="530352" y="1828800"/>
            <a:ext cx="7772400" cy="1509712"/>
          </a:xfrm>
        </p:spPr>
        <p:txBody>
          <a:bodyPr/>
          <a:lstStyle/>
          <a:p>
            <a:r>
              <a:rPr lang="en-US" dirty="0" smtClean="0">
                <a:effectLst>
                  <a:outerShdw blurRad="38100" dist="38100" dir="2700000" algn="tl">
                    <a:srgbClr val="000000">
                      <a:alpha val="43137"/>
                    </a:srgbClr>
                  </a:outerShdw>
                </a:effectLst>
              </a:rPr>
              <a:t>A brief history of fractional reserve lending</a:t>
            </a:r>
            <a:endParaRPr lang="en-US" dirty="0">
              <a:effectLst>
                <a:outerShdw blurRad="38100" dist="38100" dir="2700000" algn="tl">
                  <a:srgbClr val="000000">
                    <a:alpha val="43137"/>
                  </a:srgbClr>
                </a:outerShdw>
              </a:effectLst>
            </a:endParaRPr>
          </a:p>
        </p:txBody>
      </p:sp>
      <p:pic>
        <p:nvPicPr>
          <p:cNvPr id="5122" name="Picture 2" descr="Bank For International Settlements Headquarters | Getty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35" y="2614613"/>
            <a:ext cx="5562265" cy="370998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ritish royalty | TABU; Towards A Better Understa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429000"/>
            <a:ext cx="2101528" cy="218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84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0288"/>
            <a:ext cx="8229600" cy="1200912"/>
          </a:xfrm>
        </p:spPr>
        <p:txBody>
          <a:bodyPr>
            <a:normAutofit fontScale="90000"/>
          </a:bodyPr>
          <a:lstStyle/>
          <a:p>
            <a:r>
              <a:rPr lang="en-US" dirty="0" smtClean="0"/>
              <a:t>Bank of Amsterdam:       Amsterdam </a:t>
            </a:r>
            <a:r>
              <a:rPr lang="en-US" dirty="0" err="1" smtClean="0"/>
              <a:t>Wisselbank</a:t>
            </a:r>
            <a:r>
              <a:rPr lang="en-US" dirty="0" smtClean="0"/>
              <a:t> (1609)</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4471" y="2133600"/>
            <a:ext cx="5655058" cy="4389437"/>
          </a:xfrm>
        </p:spPr>
      </p:pic>
    </p:spTree>
    <p:extLst>
      <p:ext uri="{BB962C8B-B14F-4D97-AF65-F5344CB8AC3E}">
        <p14:creationId xmlns:p14="http://schemas.microsoft.com/office/powerpoint/2010/main" val="201673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Banking History</a:t>
            </a:r>
            <a:endParaRPr lang="en-US" dirty="0"/>
          </a:p>
        </p:txBody>
      </p:sp>
      <p:sp>
        <p:nvSpPr>
          <p:cNvPr id="3" name="Content Placeholder 2"/>
          <p:cNvSpPr>
            <a:spLocks noGrp="1"/>
          </p:cNvSpPr>
          <p:nvPr>
            <p:ph idx="1"/>
          </p:nvPr>
        </p:nvSpPr>
        <p:spPr>
          <a:xfrm>
            <a:off x="457200" y="1935480"/>
            <a:ext cx="5257800" cy="2045970"/>
          </a:xfrm>
        </p:spPr>
        <p:txBody>
          <a:bodyPr/>
          <a:lstStyle/>
          <a:p>
            <a:r>
              <a:rPr lang="en-US" b="1" dirty="0" smtClean="0"/>
              <a:t>1781–1836</a:t>
            </a:r>
          </a:p>
          <a:p>
            <a:pPr lvl="1"/>
            <a:r>
              <a:rPr lang="en-US" dirty="0" smtClean="0"/>
              <a:t>The </a:t>
            </a:r>
            <a:r>
              <a:rPr lang="en-US" dirty="0"/>
              <a:t>Bank of North America</a:t>
            </a:r>
          </a:p>
          <a:p>
            <a:pPr lvl="1"/>
            <a:r>
              <a:rPr lang="en-US" dirty="0"/>
              <a:t>First Bank of the United States</a:t>
            </a:r>
          </a:p>
          <a:p>
            <a:pPr lvl="1"/>
            <a:r>
              <a:rPr lang="en-US" dirty="0"/>
              <a:t>Second Bank of the United </a:t>
            </a:r>
            <a:r>
              <a:rPr lang="en-US" dirty="0" smtClean="0"/>
              <a:t>States</a:t>
            </a:r>
            <a:endParaRPr lang="en-US" dirty="0"/>
          </a:p>
        </p:txBody>
      </p:sp>
      <p:pic>
        <p:nvPicPr>
          <p:cNvPr id="2050" name="Picture 2" descr="Bank of North Amer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038" y="8000"/>
            <a:ext cx="2369962" cy="3725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irstBankofUS00 cro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8" y="3893127"/>
            <a:ext cx="4661546" cy="29688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cond Bank of the United States fron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6494" y="3977779"/>
            <a:ext cx="4477506" cy="288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064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Banking History</a:t>
            </a:r>
            <a:endParaRPr lang="en-US" dirty="0"/>
          </a:p>
        </p:txBody>
      </p:sp>
      <p:sp>
        <p:nvSpPr>
          <p:cNvPr id="3" name="Content Placeholder 2"/>
          <p:cNvSpPr>
            <a:spLocks noGrp="1"/>
          </p:cNvSpPr>
          <p:nvPr>
            <p:ph idx="1"/>
          </p:nvPr>
        </p:nvSpPr>
        <p:spPr>
          <a:xfrm>
            <a:off x="457200" y="1935480"/>
            <a:ext cx="5943600" cy="1188720"/>
          </a:xfrm>
        </p:spPr>
        <p:txBody>
          <a:bodyPr/>
          <a:lstStyle/>
          <a:p>
            <a:r>
              <a:rPr lang="en-US" b="1" dirty="0" smtClean="0"/>
              <a:t>1913–Present</a:t>
            </a:r>
          </a:p>
          <a:p>
            <a:pPr lvl="1"/>
            <a:r>
              <a:rPr lang="en-US" dirty="0" smtClean="0"/>
              <a:t>The Federal Reserve System (The Fed)</a:t>
            </a:r>
          </a:p>
        </p:txBody>
      </p:sp>
      <p:pic>
        <p:nvPicPr>
          <p:cNvPr id="5" name="Picture 4" descr="The Federal Reserve's Artful Compassion for Households in 'Sobering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124200"/>
            <a:ext cx="6629400" cy="3314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462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4600" dirty="0" smtClean="0"/>
              <a:t>Corporate &amp; Private Fiat Currency</a:t>
            </a:r>
            <a:endParaRPr lang="en-US" sz="4600" dirty="0"/>
          </a:p>
        </p:txBody>
      </p:sp>
      <p:sp>
        <p:nvSpPr>
          <p:cNvPr id="5" name="Content Placeholder 4"/>
          <p:cNvSpPr>
            <a:spLocks noGrp="1"/>
          </p:cNvSpPr>
          <p:nvPr>
            <p:ph sz="half" idx="1"/>
          </p:nvPr>
        </p:nvSpPr>
        <p:spPr>
          <a:xfrm>
            <a:off x="457200" y="1920085"/>
            <a:ext cx="4038600" cy="1432715"/>
          </a:xfrm>
        </p:spPr>
        <p:txBody>
          <a:bodyPr>
            <a:normAutofit/>
          </a:bodyPr>
          <a:lstStyle/>
          <a:p>
            <a:r>
              <a:rPr lang="en-US" sz="2800" dirty="0" smtClean="0"/>
              <a:t>Since 1913</a:t>
            </a:r>
          </a:p>
          <a:p>
            <a:r>
              <a:rPr lang="en-US" sz="2800" dirty="0" smtClean="0"/>
              <a:t>Not Federal</a:t>
            </a:r>
          </a:p>
        </p:txBody>
      </p:sp>
      <p:sp>
        <p:nvSpPr>
          <p:cNvPr id="6" name="Content Placeholder 5"/>
          <p:cNvSpPr>
            <a:spLocks noGrp="1"/>
          </p:cNvSpPr>
          <p:nvPr>
            <p:ph sz="half" idx="2"/>
          </p:nvPr>
        </p:nvSpPr>
        <p:spPr>
          <a:xfrm>
            <a:off x="4648200" y="1920085"/>
            <a:ext cx="4038600" cy="1432715"/>
          </a:xfrm>
        </p:spPr>
        <p:txBody>
          <a:bodyPr>
            <a:normAutofit/>
          </a:bodyPr>
          <a:lstStyle/>
          <a:p>
            <a:r>
              <a:rPr lang="en-US" sz="2800" dirty="0"/>
              <a:t>Has No </a:t>
            </a:r>
            <a:r>
              <a:rPr lang="en-US" sz="2800" dirty="0" smtClean="0"/>
              <a:t>Reserves</a:t>
            </a:r>
          </a:p>
          <a:p>
            <a:r>
              <a:rPr lang="en-US" sz="2800" dirty="0"/>
              <a:t>Private Bank</a:t>
            </a:r>
          </a:p>
          <a:p>
            <a:endParaRPr lang="en-US" sz="2800" dirty="0"/>
          </a:p>
          <a:p>
            <a:endParaRPr lang="en-US" sz="2800" dirty="0"/>
          </a:p>
        </p:txBody>
      </p:sp>
      <p:pic>
        <p:nvPicPr>
          <p:cNvPr id="1028" name="Picture 4" descr="The Federal Reserve's Artful Compassion for Households in 'Sobering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200400"/>
            <a:ext cx="6629400" cy="3314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214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lstStyle/>
          <a:p>
            <a:r>
              <a:rPr lang="en-US" dirty="0" smtClean="0"/>
              <a:t>Fractional Reserve Lending</a:t>
            </a:r>
            <a:endParaRPr lang="en-US" dirty="0"/>
          </a:p>
        </p:txBody>
      </p:sp>
      <p:sp>
        <p:nvSpPr>
          <p:cNvPr id="3" name="Content Placeholder 2"/>
          <p:cNvSpPr>
            <a:spLocks noGrp="1"/>
          </p:cNvSpPr>
          <p:nvPr>
            <p:ph idx="1"/>
          </p:nvPr>
        </p:nvSpPr>
        <p:spPr>
          <a:xfrm>
            <a:off x="1295400" y="1828800"/>
            <a:ext cx="6705600" cy="1676400"/>
          </a:xfrm>
        </p:spPr>
        <p:txBody>
          <a:bodyPr>
            <a:normAutofit fontScale="85000" lnSpcReduction="20000"/>
          </a:bodyPr>
          <a:lstStyle/>
          <a:p>
            <a:pPr marL="0" indent="0" algn="ctr">
              <a:buNone/>
            </a:pPr>
            <a:r>
              <a:rPr lang="en-US" sz="15000" dirty="0" smtClean="0">
                <a:effectLst>
                  <a:outerShdw blurRad="38100" dist="38100" dir="2700000" algn="tl">
                    <a:srgbClr val="000000">
                      <a:alpha val="43137"/>
                    </a:srgbClr>
                  </a:outerShdw>
                </a:effectLst>
              </a:rPr>
              <a:t>$1 = </a:t>
            </a:r>
            <a:r>
              <a:rPr lang="en-US" sz="15000" dirty="0" smtClean="0">
                <a:solidFill>
                  <a:srgbClr val="FF0000"/>
                </a:solidFill>
                <a:effectLst>
                  <a:outerShdw blurRad="38100" dist="38100" dir="2700000" algn="tl">
                    <a:srgbClr val="000000">
                      <a:alpha val="43137"/>
                    </a:srgbClr>
                  </a:outerShdw>
                </a:effectLst>
              </a:rPr>
              <a:t>-$10</a:t>
            </a:r>
            <a:endParaRPr lang="en-US" sz="15000" dirty="0">
              <a:solidFill>
                <a:srgbClr val="FF0000"/>
              </a:solidFill>
              <a:effectLst>
                <a:outerShdw blurRad="38100" dist="38100" dir="2700000" algn="tl">
                  <a:srgbClr val="000000">
                    <a:alpha val="43137"/>
                  </a:srgbClr>
                </a:outerShdw>
              </a:effectLst>
            </a:endParaRPr>
          </a:p>
        </p:txBody>
      </p:sp>
      <p:pic>
        <p:nvPicPr>
          <p:cNvPr id="4" name="Picture 2" descr="US Federal Reserve “Shock” 2012 Move Dooms Amer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352800"/>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JPMorgan-Chase-Bank.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799" b="15582"/>
          <a:stretch/>
        </p:blipFill>
        <p:spPr bwMode="auto">
          <a:xfrm>
            <a:off x="643720" y="4343400"/>
            <a:ext cx="2362200" cy="8325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ank_of_America_Logo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6419" b="22614"/>
          <a:stretch/>
        </p:blipFill>
        <p:spPr bwMode="auto">
          <a:xfrm>
            <a:off x="6248400" y="5334000"/>
            <a:ext cx="2528246" cy="12885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itigroup Settles Securities Lawsuit for $590M"/>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538" t="10958" r="10759" b="15696"/>
          <a:stretch/>
        </p:blipFill>
        <p:spPr bwMode="auto">
          <a:xfrm>
            <a:off x="1066800" y="3429000"/>
            <a:ext cx="1334069" cy="8988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AX DODGER: WELLS FARGO | Tax Justice Blo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0190" b="19586"/>
          <a:stretch/>
        </p:blipFill>
        <p:spPr bwMode="auto">
          <a:xfrm>
            <a:off x="6629400" y="3505200"/>
            <a:ext cx="1663119" cy="10008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oldman Sachs | Zanda"/>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486" t="26514" r="33028" b="28860"/>
          <a:stretch/>
        </p:blipFill>
        <p:spPr bwMode="auto">
          <a:xfrm>
            <a:off x="1219200" y="5334000"/>
            <a:ext cx="1181100" cy="118053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Morgan Stanley Logo Morgan stanley's profit lifted"/>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262" t="31166" r="9843" b="34512"/>
          <a:stretch/>
        </p:blipFill>
        <p:spPr bwMode="auto">
          <a:xfrm>
            <a:off x="6248400" y="4572000"/>
            <a:ext cx="2574510" cy="7466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4600" y="6096000"/>
            <a:ext cx="4419600" cy="492443"/>
          </a:xfrm>
          <a:prstGeom prst="rect">
            <a:avLst/>
          </a:prstGeom>
          <a:noFill/>
        </p:spPr>
        <p:txBody>
          <a:bodyPr wrap="square" rtlCol="0">
            <a:spAutoFit/>
          </a:bodyPr>
          <a:lstStyle/>
          <a:p>
            <a:pPr algn="ctr"/>
            <a:r>
              <a:rPr lang="en-US" sz="2600" b="1" dirty="0" smtClean="0">
                <a:solidFill>
                  <a:srgbClr val="FF0000"/>
                </a:solidFill>
              </a:rPr>
              <a:t>MONEY = DEBT = CREDIT</a:t>
            </a:r>
            <a:endParaRPr lang="en-US" sz="2600" b="1" dirty="0">
              <a:solidFill>
                <a:srgbClr val="FF0000"/>
              </a:solidFill>
            </a:endParaRPr>
          </a:p>
        </p:txBody>
      </p:sp>
    </p:spTree>
    <p:extLst>
      <p:ext uri="{BB962C8B-B14F-4D97-AF65-F5344CB8AC3E}">
        <p14:creationId xmlns:p14="http://schemas.microsoft.com/office/powerpoint/2010/main" val="3335586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dirty="0" smtClean="0"/>
              <a:t>Constitutional Money</a:t>
            </a:r>
            <a:endParaRPr lang="en-US" dirty="0"/>
          </a:p>
        </p:txBody>
      </p:sp>
      <p:sp>
        <p:nvSpPr>
          <p:cNvPr id="3" name="Content Placeholder 2"/>
          <p:cNvSpPr>
            <a:spLocks noGrp="1"/>
          </p:cNvSpPr>
          <p:nvPr>
            <p:ph sz="half" idx="1"/>
          </p:nvPr>
        </p:nvSpPr>
        <p:spPr>
          <a:xfrm>
            <a:off x="457200" y="1828800"/>
            <a:ext cx="4038600" cy="2728115"/>
          </a:xfrm>
        </p:spPr>
        <p:txBody>
          <a:bodyPr>
            <a:normAutofit fontScale="92500" lnSpcReduction="10000"/>
          </a:bodyPr>
          <a:lstStyle/>
          <a:p>
            <a:r>
              <a:rPr lang="en-US" b="1" dirty="0" smtClean="0"/>
              <a:t>US Constitution: Article 1, Section 8</a:t>
            </a:r>
          </a:p>
          <a:p>
            <a:pPr lvl="1"/>
            <a:r>
              <a:rPr lang="en-US" dirty="0" smtClean="0"/>
              <a:t>“The </a:t>
            </a:r>
            <a:r>
              <a:rPr lang="en-US" dirty="0"/>
              <a:t>Congress </a:t>
            </a:r>
            <a:r>
              <a:rPr lang="en-US" u="sng" dirty="0"/>
              <a:t>shall have </a:t>
            </a:r>
            <a:r>
              <a:rPr lang="en-US" u="sng" dirty="0" smtClean="0"/>
              <a:t>power</a:t>
            </a:r>
            <a:r>
              <a:rPr lang="en-US" dirty="0" smtClean="0"/>
              <a:t>… </a:t>
            </a:r>
            <a:r>
              <a:rPr lang="en-US" u="sng" dirty="0" smtClean="0"/>
              <a:t>To </a:t>
            </a:r>
            <a:r>
              <a:rPr lang="en-US" u="sng" dirty="0"/>
              <a:t>coin Money</a:t>
            </a:r>
            <a:r>
              <a:rPr lang="en-US" dirty="0"/>
              <a:t>, regulate the Value thereof, and of foreign Coin, and fix the Standard of Weights and Measures</a:t>
            </a:r>
            <a:r>
              <a:rPr lang="en-US" dirty="0" smtClean="0"/>
              <a:t>; …”</a:t>
            </a:r>
            <a:endParaRPr lang="en-US" dirty="0"/>
          </a:p>
        </p:txBody>
      </p:sp>
      <p:sp>
        <p:nvSpPr>
          <p:cNvPr id="6" name="Content Placeholder 5"/>
          <p:cNvSpPr>
            <a:spLocks noGrp="1"/>
          </p:cNvSpPr>
          <p:nvPr>
            <p:ph sz="half" idx="2"/>
          </p:nvPr>
        </p:nvSpPr>
        <p:spPr>
          <a:xfrm>
            <a:off x="4648200" y="2118360"/>
            <a:ext cx="4038600" cy="4260367"/>
          </a:xfrm>
        </p:spPr>
        <p:txBody>
          <a:bodyPr>
            <a:normAutofit fontScale="92500" lnSpcReduction="10000"/>
          </a:bodyPr>
          <a:lstStyle/>
          <a:p>
            <a:r>
              <a:rPr lang="en-US" b="1" dirty="0" smtClean="0"/>
              <a:t>US Coinage </a:t>
            </a:r>
            <a:r>
              <a:rPr lang="en-US" b="1" dirty="0"/>
              <a:t>Act of </a:t>
            </a:r>
            <a:r>
              <a:rPr lang="en-US" b="1" dirty="0" smtClean="0"/>
              <a:t>1792</a:t>
            </a:r>
          </a:p>
          <a:p>
            <a:pPr lvl="1"/>
            <a:r>
              <a:rPr lang="en-US" dirty="0" smtClean="0"/>
              <a:t>"the </a:t>
            </a:r>
            <a:r>
              <a:rPr lang="en-US" u="sng" dirty="0"/>
              <a:t>money</a:t>
            </a:r>
            <a:r>
              <a:rPr lang="en-US" dirty="0"/>
              <a:t> of account of the United States </a:t>
            </a:r>
            <a:r>
              <a:rPr lang="en-US" u="sng" dirty="0"/>
              <a:t>shall be </a:t>
            </a:r>
            <a:r>
              <a:rPr lang="en-US" dirty="0"/>
              <a:t>expressed in dollars or units … of </a:t>
            </a:r>
            <a:r>
              <a:rPr lang="en-US" u="sng" dirty="0"/>
              <a:t>the value </a:t>
            </a:r>
            <a:r>
              <a:rPr lang="en-US" u="sng" dirty="0" smtClean="0"/>
              <a:t>of </a:t>
            </a:r>
            <a:r>
              <a:rPr lang="en-US" u="sng" dirty="0"/>
              <a:t>a Spanish milled dollar as the same is now current</a:t>
            </a:r>
            <a:r>
              <a:rPr lang="en-US" dirty="0"/>
              <a:t>, and to contain </a:t>
            </a:r>
            <a:r>
              <a:rPr lang="en-US" u="sng" dirty="0"/>
              <a:t>three hundred and seventy-one grains and four sixteenth parts of a grain of pure</a:t>
            </a:r>
            <a:r>
              <a:rPr lang="en-US" dirty="0"/>
              <a:t> … </a:t>
            </a:r>
            <a:r>
              <a:rPr lang="en-US" u="sng" dirty="0"/>
              <a:t>silver</a:t>
            </a:r>
            <a:r>
              <a:rPr lang="en-US" dirty="0"/>
              <a:t>.</a:t>
            </a:r>
          </a:p>
        </p:txBody>
      </p:sp>
      <p:sp>
        <p:nvSpPr>
          <p:cNvPr id="4" name="AutoShape 6" descr="https://images-na.ssl-images-amazon.com/images/I/41Oqb1JWV%2BL.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972" y="0"/>
            <a:ext cx="2819400" cy="1879600"/>
          </a:xfrm>
          <a:prstGeom prst="rect">
            <a:avLst/>
          </a:prstGeom>
          <a:ln w="6350">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572000"/>
            <a:ext cx="3200400" cy="1606575"/>
          </a:xfrm>
          <a:prstGeom prst="rect">
            <a:avLst/>
          </a:prstGeom>
        </p:spPr>
      </p:pic>
      <p:sp>
        <p:nvSpPr>
          <p:cNvPr id="9" name="TextBox 8"/>
          <p:cNvSpPr txBox="1"/>
          <p:nvPr/>
        </p:nvSpPr>
        <p:spPr>
          <a:xfrm>
            <a:off x="5486400" y="5943600"/>
            <a:ext cx="2895599" cy="677108"/>
          </a:xfrm>
          <a:prstGeom prst="rect">
            <a:avLst/>
          </a:prstGeom>
          <a:noFill/>
        </p:spPr>
        <p:txBody>
          <a:bodyPr wrap="square" rtlCol="0">
            <a:spAutoFit/>
          </a:bodyPr>
          <a:lstStyle/>
          <a:p>
            <a:pPr algn="ctr"/>
            <a:r>
              <a:rPr lang="en-US" sz="1900" b="1" dirty="0" smtClean="0">
                <a:solidFill>
                  <a:srgbClr val="FF0000"/>
                </a:solidFill>
              </a:rPr>
              <a:t>371.25 grains of </a:t>
            </a:r>
            <a:r>
              <a:rPr lang="en-US" sz="1900" b="1" dirty="0">
                <a:solidFill>
                  <a:srgbClr val="FF0000"/>
                </a:solidFill>
              </a:rPr>
              <a:t>silver = </a:t>
            </a:r>
            <a:r>
              <a:rPr lang="en-US" sz="1900" b="1" dirty="0" smtClean="0">
                <a:solidFill>
                  <a:srgbClr val="FF0000"/>
                </a:solidFill>
              </a:rPr>
              <a:t>              0.8485714 ounce </a:t>
            </a:r>
            <a:endParaRPr lang="en-US" sz="1900" b="1" dirty="0">
              <a:solidFill>
                <a:srgbClr val="FF0000"/>
              </a:solidFill>
            </a:endParaRPr>
          </a:p>
        </p:txBody>
      </p:sp>
      <p:sp>
        <p:nvSpPr>
          <p:cNvPr id="12" name="TextBox 11"/>
          <p:cNvSpPr txBox="1"/>
          <p:nvPr/>
        </p:nvSpPr>
        <p:spPr>
          <a:xfrm>
            <a:off x="535371" y="6248400"/>
            <a:ext cx="3806058" cy="384721"/>
          </a:xfrm>
          <a:prstGeom prst="rect">
            <a:avLst/>
          </a:prstGeom>
          <a:noFill/>
        </p:spPr>
        <p:txBody>
          <a:bodyPr wrap="square" rtlCol="0">
            <a:spAutoFit/>
          </a:bodyPr>
          <a:lstStyle/>
          <a:p>
            <a:pPr algn="ctr"/>
            <a:r>
              <a:rPr lang="en-US" sz="1900" b="1" dirty="0" smtClean="0">
                <a:solidFill>
                  <a:srgbClr val="FF0000"/>
                </a:solidFill>
              </a:rPr>
              <a:t>Piece of Eight – Real De a </a:t>
            </a:r>
            <a:r>
              <a:rPr lang="en-US" sz="1900" b="1" dirty="0" err="1" smtClean="0">
                <a:solidFill>
                  <a:srgbClr val="FF0000"/>
                </a:solidFill>
              </a:rPr>
              <a:t>Ocho</a:t>
            </a:r>
            <a:endParaRPr lang="en-US" sz="1900" b="1" dirty="0">
              <a:solidFill>
                <a:srgbClr val="FF0000"/>
              </a:solidFill>
            </a:endParaRPr>
          </a:p>
        </p:txBody>
      </p:sp>
    </p:spTree>
    <p:extLst>
      <p:ext uri="{BB962C8B-B14F-4D97-AF65-F5344CB8AC3E}">
        <p14:creationId xmlns:p14="http://schemas.microsoft.com/office/powerpoint/2010/main" val="3126947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762000"/>
            <a:ext cx="7772400" cy="1121664"/>
          </a:xfrm>
        </p:spPr>
        <p:txBody>
          <a:bodyPr/>
          <a:lstStyle/>
          <a:p>
            <a:r>
              <a:rPr lang="en-US" dirty="0" smtClean="0"/>
              <a:t>Exorbitant Privilege</a:t>
            </a:r>
            <a:endParaRPr lang="en-US" dirty="0"/>
          </a:p>
        </p:txBody>
      </p:sp>
      <p:sp>
        <p:nvSpPr>
          <p:cNvPr id="3" name="Text Placeholder 2"/>
          <p:cNvSpPr>
            <a:spLocks noGrp="1"/>
          </p:cNvSpPr>
          <p:nvPr>
            <p:ph type="body" idx="1"/>
          </p:nvPr>
        </p:nvSpPr>
        <p:spPr>
          <a:xfrm>
            <a:off x="530352" y="1905000"/>
            <a:ext cx="7772400" cy="1509712"/>
          </a:xfrm>
        </p:spPr>
        <p:txBody>
          <a:bodyPr/>
          <a:lstStyle/>
          <a:p>
            <a:r>
              <a:rPr lang="en-US" dirty="0" smtClean="0"/>
              <a:t>World reserve status and the Triffin Dilemma</a:t>
            </a:r>
            <a:endParaRPr lang="en-US" dirty="0"/>
          </a:p>
        </p:txBody>
      </p:sp>
      <p:pic>
        <p:nvPicPr>
          <p:cNvPr id="6146" name="Picture 2" descr="http://www.afr.com/content/dam/images/h/0/u/a/e/9/image.related.afrArticleLead.620x350.h0w4mg.png/15186582277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082" y="2619374"/>
            <a:ext cx="6717718" cy="378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529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Alchemy of Money</a:t>
            </a:r>
            <a:endParaRPr lang="en-US" dirty="0"/>
          </a:p>
        </p:txBody>
      </p:sp>
      <p:sp>
        <p:nvSpPr>
          <p:cNvPr id="3" name="Subtitle 2"/>
          <p:cNvSpPr>
            <a:spLocks noGrp="1"/>
          </p:cNvSpPr>
          <p:nvPr>
            <p:ph type="subTitle" idx="1"/>
          </p:nvPr>
        </p:nvSpPr>
        <p:spPr>
          <a:xfrm>
            <a:off x="533400" y="3228536"/>
            <a:ext cx="7854696" cy="3096064"/>
          </a:xfrm>
        </p:spPr>
        <p:txBody>
          <a:bodyPr>
            <a:noAutofit/>
          </a:bodyPr>
          <a:lstStyle/>
          <a:p>
            <a:r>
              <a:rPr lang="en-US" sz="3600" b="1" dirty="0">
                <a:effectLst>
                  <a:outerShdw blurRad="38100" dist="38100" dir="2700000" algn="tl">
                    <a:srgbClr val="000000">
                      <a:alpha val="43137"/>
                    </a:srgbClr>
                  </a:outerShdw>
                </a:effectLst>
              </a:rPr>
              <a:t>Money Creation, Central </a:t>
            </a:r>
            <a:r>
              <a:rPr lang="en-US" sz="3600" b="1" dirty="0" smtClean="0">
                <a:effectLst>
                  <a:outerShdw blurRad="38100" dist="38100" dir="2700000" algn="tl">
                    <a:srgbClr val="000000">
                      <a:alpha val="43137"/>
                    </a:srgbClr>
                  </a:outerShdw>
                </a:effectLst>
              </a:rPr>
              <a:t>Banking, and Exorbitant Privilege</a:t>
            </a:r>
            <a:endParaRPr lang="en-US" sz="3600" b="1" dirty="0">
              <a:effectLst>
                <a:outerShdw blurRad="38100" dist="38100" dir="2700000" algn="tl">
                  <a:srgbClr val="000000">
                    <a:alpha val="43137"/>
                  </a:srgbClr>
                </a:outerShdw>
              </a:effectLst>
            </a:endParaRPr>
          </a:p>
          <a:p>
            <a:endParaRPr lang="en-US" sz="36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1362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48000" cy="1752600"/>
          </a:xfrm>
        </p:spPr>
        <p:txBody>
          <a:bodyPr/>
          <a:lstStyle/>
          <a:p>
            <a:r>
              <a:rPr lang="en-US" sz="5400" dirty="0" smtClean="0"/>
              <a:t>Triffin </a:t>
            </a:r>
            <a:br>
              <a:rPr lang="en-US" sz="5400" dirty="0" smtClean="0"/>
            </a:br>
            <a:r>
              <a:rPr lang="en-US" sz="5400" dirty="0" smtClean="0"/>
              <a:t>Dilemma</a:t>
            </a:r>
            <a:endParaRPr lang="en-US" sz="5400" dirty="0"/>
          </a:p>
        </p:txBody>
      </p:sp>
      <p:sp>
        <p:nvSpPr>
          <p:cNvPr id="5" name="AutoShape 2" descr="https://s17-us2.ixquick.com/cgi-bin/serveimage?url=http:%2F%2Fi1332.photobucket.com%2Falbums%2Fw611%2Fonrgaia%2F152558e1-d960-42d6-a1f8-7eea8c562e16_zpsd10da68a.jpg%3Ft%3D1420514713&amp;sp=2f32919af5bebd124eb2849597e6172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s17-us2.ixquick.com/cgi-bin/serveimage?url=http:%2F%2Fi1332.photobucket.com%2Falbums%2Fw611%2Fonrgaia%2F152558e1-d960-42d6-a1f8-7eea8c562e16_zpsd10da68a.jpg%3Ft%3D1420514713&amp;sp=2f32919af5bebd124eb2849597e6172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17296"/>
            <a:ext cx="4114800" cy="63121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0743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93192" lvl="1" indent="0">
              <a:buNone/>
            </a:pPr>
            <a:endParaRPr lang="en-US" dirty="0"/>
          </a:p>
          <a:p>
            <a:pPr lvl="1"/>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63287"/>
            <a:ext cx="8305800" cy="62899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3043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3505200" cy="3276600"/>
          </a:xfrm>
        </p:spPr>
        <p:txBody>
          <a:bodyPr/>
          <a:lstStyle/>
          <a:p>
            <a:r>
              <a:rPr lang="en-US" sz="5000" dirty="0" smtClean="0"/>
              <a:t>SDRs: The Next Global </a:t>
            </a:r>
            <a:br>
              <a:rPr lang="en-US" sz="5000" dirty="0" smtClean="0"/>
            </a:br>
            <a:r>
              <a:rPr lang="en-US" sz="5000" dirty="0" smtClean="0"/>
              <a:t>Reserve Currency</a:t>
            </a:r>
            <a:endParaRPr lang="en-US" sz="5000" dirty="0"/>
          </a:p>
        </p:txBody>
      </p:sp>
      <p:pic>
        <p:nvPicPr>
          <p:cNvPr id="8196" name="Picture 4" descr="China Joins the SDR Big Boys Club. What's the Significance? - Gol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4876" y="1356702"/>
            <a:ext cx="4710524" cy="48916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4724" y="4387096"/>
            <a:ext cx="4052476" cy="1785104"/>
          </a:xfrm>
          <a:prstGeom prst="rect">
            <a:avLst/>
          </a:prstGeom>
          <a:noFill/>
        </p:spPr>
        <p:txBody>
          <a:bodyPr wrap="square" rtlCol="0">
            <a:spAutoFit/>
          </a:bodyPr>
          <a:lstStyle/>
          <a:p>
            <a:pPr algn="ctr"/>
            <a:r>
              <a:rPr lang="en-US" sz="2200" b="1" u="sng" dirty="0" smtClean="0">
                <a:effectLst>
                  <a:outerShdw blurRad="38100" dist="38100" dir="2700000" algn="tl">
                    <a:srgbClr val="000000">
                      <a:alpha val="43137"/>
                    </a:srgbClr>
                  </a:outerShdw>
                </a:effectLst>
              </a:rPr>
              <a:t>Future X Factors: </a:t>
            </a:r>
          </a:p>
          <a:p>
            <a:r>
              <a:rPr lang="en-US" sz="2200" b="1" dirty="0" smtClean="0">
                <a:effectLst>
                  <a:outerShdw blurRad="38100" dist="38100" dir="2700000" algn="tl">
                    <a:srgbClr val="000000">
                      <a:alpha val="43137"/>
                    </a:srgbClr>
                  </a:outerShdw>
                </a:effectLst>
              </a:rPr>
              <a:t>&gt; AI &amp; Quantum computing  &gt; Blockchain &amp; Crypto            &gt; Commodities boom</a:t>
            </a:r>
          </a:p>
          <a:p>
            <a:r>
              <a:rPr lang="en-US" sz="2200" b="1" dirty="0" smtClean="0">
                <a:effectLst>
                  <a:outerShdw blurRad="38100" dist="38100" dir="2700000" algn="tl">
                    <a:srgbClr val="000000">
                      <a:alpha val="43137"/>
                    </a:srgbClr>
                  </a:outerShdw>
                </a:effectLst>
              </a:rPr>
              <a:t>&gt; Radical de-centralization</a:t>
            </a:r>
            <a:endParaRPr lang="en-US"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6550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a:t>
            </a:r>
            <a:endParaRPr lang="en-US" dirty="0"/>
          </a:p>
        </p:txBody>
      </p:sp>
      <p:pic>
        <p:nvPicPr>
          <p:cNvPr id="1026" name="Picture 2" descr="https://i.gr-assets.com/images/S/compressed.photo.goodreads.com/books/1410801449i/22180952._UY630_SR1200,630_.jpg"/>
          <p:cNvPicPr>
            <a:picLocks noChangeAspect="1" noChangeArrowheads="1"/>
          </p:cNvPicPr>
          <p:nvPr/>
        </p:nvPicPr>
        <p:blipFill rotWithShape="1">
          <a:blip r:embed="rId3">
            <a:extLst>
              <a:ext uri="{28A0092B-C50C-407E-A947-70E740481C1C}">
                <a14:useLocalDpi xmlns:a14="http://schemas.microsoft.com/office/drawing/2010/main" val="0"/>
              </a:ext>
            </a:extLst>
          </a:blip>
          <a:srcRect l="32247" r="32277"/>
          <a:stretch/>
        </p:blipFill>
        <p:spPr bwMode="auto">
          <a:xfrm>
            <a:off x="1227160" y="2133600"/>
            <a:ext cx="2811440" cy="4160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img.valorebooks.com/FULL/97/9780/978091/97809129864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284" y="2133600"/>
            <a:ext cx="2767116" cy="4167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398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Viewing</a:t>
            </a:r>
            <a:endParaRPr lang="en-US" dirty="0"/>
          </a:p>
        </p:txBody>
      </p:sp>
      <p:sp>
        <p:nvSpPr>
          <p:cNvPr id="3" name="Content Placeholder 2"/>
          <p:cNvSpPr>
            <a:spLocks noGrp="1"/>
          </p:cNvSpPr>
          <p:nvPr>
            <p:ph idx="1"/>
          </p:nvPr>
        </p:nvSpPr>
        <p:spPr/>
        <p:txBody>
          <a:bodyPr/>
          <a:lstStyle/>
          <a:p>
            <a:r>
              <a:rPr lang="en-US" dirty="0"/>
              <a:t>The Ascent of Money: A Financial History of The World by Niall Ferguson</a:t>
            </a:r>
          </a:p>
          <a:p>
            <a:pPr lvl="1"/>
            <a:r>
              <a:rPr lang="en-US" dirty="0">
                <a:hlinkClick r:id="rId3"/>
              </a:rPr>
              <a:t>https://www.youtube.com/watch?v=fsrtB5lp60s</a:t>
            </a:r>
            <a:endParaRPr lang="en-US" dirty="0"/>
          </a:p>
          <a:p>
            <a:r>
              <a:rPr lang="en-US" dirty="0" smtClean="0"/>
              <a:t>Money As Debt by Paul </a:t>
            </a:r>
            <a:r>
              <a:rPr lang="en-US" dirty="0" err="1" smtClean="0"/>
              <a:t>Grignon</a:t>
            </a:r>
            <a:endParaRPr lang="en-US" dirty="0" smtClean="0"/>
          </a:p>
          <a:p>
            <a:pPr lvl="1"/>
            <a:r>
              <a:rPr lang="en-US" dirty="0">
                <a:hlinkClick r:id="rId4"/>
              </a:rPr>
              <a:t>https://www.youtube.com/watch?v=2nBPN-MKefA&amp;list=PLmpODdsfprYH4Fhsso8PVPQBNxVDQSgb</a:t>
            </a:r>
            <a:r>
              <a:rPr lang="en-US" dirty="0" smtClean="0">
                <a:hlinkClick r:id="rId4"/>
              </a:rPr>
              <a:t>_</a:t>
            </a:r>
            <a:endParaRPr lang="en-US" dirty="0"/>
          </a:p>
          <a:p>
            <a:r>
              <a:rPr lang="en-US" dirty="0" smtClean="0"/>
              <a:t>The Money Masters by Bill Still</a:t>
            </a:r>
          </a:p>
          <a:p>
            <a:pPr lvl="1"/>
            <a:r>
              <a:rPr lang="en-US" dirty="0">
                <a:hlinkClick r:id="rId5"/>
              </a:rPr>
              <a:t>https://</a:t>
            </a:r>
            <a:r>
              <a:rPr lang="en-US" dirty="0" smtClean="0">
                <a:hlinkClick r:id="rId5"/>
              </a:rPr>
              <a:t>www.youtube.com/watch?v=HBk5XV1ExoQ</a:t>
            </a:r>
            <a:endParaRPr lang="en-US" dirty="0"/>
          </a:p>
          <a:p>
            <a:pPr lvl="1"/>
            <a:endParaRPr lang="en-US" dirty="0"/>
          </a:p>
        </p:txBody>
      </p:sp>
    </p:spTree>
    <p:extLst>
      <p:ext uri="{BB962C8B-B14F-4D97-AF65-F5344CB8AC3E}">
        <p14:creationId xmlns:p14="http://schemas.microsoft.com/office/powerpoint/2010/main" val="937136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Slides</a:t>
            </a:r>
            <a:endParaRPr lang="en-US" dirty="0"/>
          </a:p>
        </p:txBody>
      </p:sp>
    </p:spTree>
    <p:extLst>
      <p:ext uri="{BB962C8B-B14F-4D97-AF65-F5344CB8AC3E}">
        <p14:creationId xmlns:p14="http://schemas.microsoft.com/office/powerpoint/2010/main" val="1530986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Money=Debt=Credit</a:t>
            </a:r>
            <a:endParaRPr lang="en-US" dirty="0"/>
          </a:p>
        </p:txBody>
      </p:sp>
      <p:sp>
        <p:nvSpPr>
          <p:cNvPr id="3" name="Content Placeholder 2"/>
          <p:cNvSpPr>
            <a:spLocks noGrp="1"/>
          </p:cNvSpPr>
          <p:nvPr>
            <p:ph idx="1"/>
          </p:nvPr>
        </p:nvSpPr>
        <p:spPr/>
        <p:txBody>
          <a:bodyPr>
            <a:normAutofit/>
          </a:bodyPr>
          <a:lstStyle/>
          <a:p>
            <a:r>
              <a:rPr lang="en-US" b="1" dirty="0"/>
              <a:t>2 Kinds of Money Creation</a:t>
            </a:r>
          </a:p>
          <a:p>
            <a:pPr lvl="1"/>
            <a:r>
              <a:rPr lang="en-US" dirty="0"/>
              <a:t>F</a:t>
            </a:r>
            <a:r>
              <a:rPr lang="en-US" dirty="0" smtClean="0"/>
              <a:t>ederal </a:t>
            </a:r>
            <a:r>
              <a:rPr lang="en-US" dirty="0"/>
              <a:t>Reserve Notes (via Treasury Bonds)</a:t>
            </a:r>
          </a:p>
          <a:p>
            <a:pPr lvl="2"/>
            <a:r>
              <a:rPr lang="en-US" dirty="0" smtClean="0"/>
              <a:t>Money </a:t>
            </a:r>
            <a:r>
              <a:rPr lang="en-US" dirty="0"/>
              <a:t>starts out as a bond, which is a debt</a:t>
            </a:r>
          </a:p>
          <a:p>
            <a:pPr lvl="2"/>
            <a:r>
              <a:rPr lang="en-US" dirty="0" smtClean="0"/>
              <a:t>Interest </a:t>
            </a:r>
            <a:r>
              <a:rPr lang="en-US" dirty="0"/>
              <a:t>is charged to the government to create this dollar</a:t>
            </a:r>
          </a:p>
          <a:p>
            <a:pPr lvl="1"/>
            <a:r>
              <a:rPr lang="en-US" dirty="0" smtClean="0"/>
              <a:t>Banks </a:t>
            </a:r>
            <a:r>
              <a:rPr lang="en-US" dirty="0"/>
              <a:t>(via Fractional Reserve Lending – 90% of money creation)</a:t>
            </a:r>
          </a:p>
          <a:p>
            <a:pPr lvl="2"/>
            <a:r>
              <a:rPr lang="en-US" dirty="0" smtClean="0"/>
              <a:t>Banks </a:t>
            </a:r>
            <a:r>
              <a:rPr lang="en-US" dirty="0"/>
              <a:t>can lend $9 for every $1 they have</a:t>
            </a:r>
          </a:p>
          <a:p>
            <a:pPr lvl="2"/>
            <a:r>
              <a:rPr lang="en-US" dirty="0" smtClean="0"/>
              <a:t>This </a:t>
            </a:r>
            <a:r>
              <a:rPr lang="en-US" dirty="0"/>
              <a:t>ratio of 1:10 is called a capital </a:t>
            </a:r>
            <a:r>
              <a:rPr lang="en-US" dirty="0" smtClean="0"/>
              <a:t>requirement/reserve ratio</a:t>
            </a:r>
            <a:endParaRPr lang="en-US" dirty="0"/>
          </a:p>
          <a:p>
            <a:pPr marL="0" indent="0" algn="ctr">
              <a:buNone/>
            </a:pPr>
            <a:r>
              <a:rPr lang="en-US" sz="3000" b="1" dirty="0" smtClean="0">
                <a:solidFill>
                  <a:srgbClr val="FF0000"/>
                </a:solidFill>
              </a:rPr>
              <a:t>Therefore</a:t>
            </a:r>
            <a:r>
              <a:rPr lang="en-US" sz="3000" b="1" dirty="0">
                <a:solidFill>
                  <a:srgbClr val="FF0000"/>
                </a:solidFill>
              </a:rPr>
              <a:t>, for every $1 that is created, </a:t>
            </a:r>
            <a:r>
              <a:rPr lang="en-US" sz="3000" b="1" dirty="0" smtClean="0">
                <a:solidFill>
                  <a:srgbClr val="FF0000"/>
                </a:solidFill>
              </a:rPr>
              <a:t>         $</a:t>
            </a:r>
            <a:r>
              <a:rPr lang="en-US" sz="3000" b="1" dirty="0">
                <a:solidFill>
                  <a:srgbClr val="FF0000"/>
                </a:solidFill>
              </a:rPr>
              <a:t>10 of debt is created</a:t>
            </a:r>
          </a:p>
        </p:txBody>
      </p:sp>
    </p:spTree>
    <p:extLst>
      <p:ext uri="{BB962C8B-B14F-4D97-AF65-F5344CB8AC3E}">
        <p14:creationId xmlns:p14="http://schemas.microsoft.com/office/powerpoint/2010/main" val="109094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clipartsuggest.com/images/300/can-you-really-pay-off-your-sleep-debt-0JQeFx-clip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288036"/>
            <a:ext cx="2286000" cy="22651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0059" y="1676400"/>
            <a:ext cx="5869741" cy="5105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Elective Lesson Plans\silv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114550"/>
            <a:ext cx="2667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457200" y="609600"/>
            <a:ext cx="8229600" cy="932688"/>
          </a:xfrm>
        </p:spPr>
        <p:txBody>
          <a:bodyPr>
            <a:normAutofit/>
          </a:bodyPr>
          <a:lstStyle/>
          <a:p>
            <a:r>
              <a:rPr lang="en-US" dirty="0" smtClean="0"/>
              <a:t>Money vs. Debt</a:t>
            </a:r>
            <a:endParaRPr lang="en-US" dirty="0"/>
          </a:p>
        </p:txBody>
      </p:sp>
    </p:spTree>
    <p:extLst>
      <p:ext uri="{BB962C8B-B14F-4D97-AF65-F5344CB8AC3E}">
        <p14:creationId xmlns:p14="http://schemas.microsoft.com/office/powerpoint/2010/main" val="735290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2688"/>
            <a:ext cx="2971800" cy="1810512"/>
          </a:xfrm>
        </p:spPr>
        <p:txBody>
          <a:bodyPr/>
          <a:lstStyle/>
          <a:p>
            <a:r>
              <a:rPr lang="en-US" dirty="0" smtClean="0"/>
              <a:t>The Debt Consensus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81079" y="1220308"/>
            <a:ext cx="5205721" cy="51804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1019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lstStyle/>
          <a:p>
            <a:r>
              <a:rPr lang="en-US" dirty="0" smtClean="0"/>
              <a:t>War Isn’t Cheap</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905000"/>
            <a:ext cx="7306389" cy="4648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3523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Money</a:t>
            </a:r>
          </a:p>
          <a:p>
            <a:pPr lvl="1"/>
            <a:r>
              <a:rPr lang="en-US" dirty="0"/>
              <a:t>What is it?</a:t>
            </a:r>
          </a:p>
          <a:p>
            <a:pPr lvl="1"/>
            <a:r>
              <a:rPr lang="en-US" dirty="0"/>
              <a:t>How is it created?</a:t>
            </a:r>
          </a:p>
          <a:p>
            <a:pPr lvl="1"/>
            <a:r>
              <a:rPr lang="en-US" dirty="0"/>
              <a:t>Who controls it?</a:t>
            </a:r>
          </a:p>
          <a:p>
            <a:r>
              <a:rPr lang="en-US" b="1" dirty="0"/>
              <a:t>Central Banking</a:t>
            </a:r>
          </a:p>
          <a:p>
            <a:pPr lvl="1"/>
            <a:r>
              <a:rPr lang="en-US" dirty="0"/>
              <a:t>What is it?</a:t>
            </a:r>
          </a:p>
          <a:p>
            <a:pPr lvl="1"/>
            <a:r>
              <a:rPr lang="en-US" dirty="0"/>
              <a:t>What is the Federal Reserve?</a:t>
            </a:r>
          </a:p>
          <a:p>
            <a:pPr lvl="1"/>
            <a:r>
              <a:rPr lang="en-US" dirty="0"/>
              <a:t>What is </a:t>
            </a:r>
            <a:r>
              <a:rPr lang="en-US" dirty="0" smtClean="0"/>
              <a:t>fractional </a:t>
            </a:r>
            <a:r>
              <a:rPr lang="en-US" dirty="0"/>
              <a:t>reserve lending?</a:t>
            </a:r>
          </a:p>
          <a:p>
            <a:r>
              <a:rPr lang="en-US" b="1" dirty="0" smtClean="0"/>
              <a:t>Exorbitant Privilege</a:t>
            </a:r>
          </a:p>
          <a:p>
            <a:pPr lvl="1"/>
            <a:r>
              <a:rPr lang="en-US" dirty="0" smtClean="0"/>
              <a:t>What is a world reserve currency?</a:t>
            </a:r>
          </a:p>
          <a:p>
            <a:pPr lvl="1"/>
            <a:r>
              <a:rPr lang="en-US" dirty="0" smtClean="0"/>
              <a:t>What is the Triffin Dilemma?</a:t>
            </a:r>
          </a:p>
        </p:txBody>
      </p:sp>
    </p:spTree>
    <p:extLst>
      <p:ext uri="{BB962C8B-B14F-4D97-AF65-F5344CB8AC3E}">
        <p14:creationId xmlns:p14="http://schemas.microsoft.com/office/powerpoint/2010/main" val="1575171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768" y="685800"/>
            <a:ext cx="7772400" cy="1133856"/>
          </a:xfrm>
        </p:spPr>
        <p:txBody>
          <a:bodyPr/>
          <a:lstStyle/>
          <a:p>
            <a:r>
              <a:rPr lang="en-US" dirty="0" smtClean="0"/>
              <a:t>Money</a:t>
            </a:r>
            <a:endParaRPr lang="en-US" dirty="0"/>
          </a:p>
        </p:txBody>
      </p:sp>
      <p:sp>
        <p:nvSpPr>
          <p:cNvPr id="9" name="Text Placeholder 8"/>
          <p:cNvSpPr>
            <a:spLocks noGrp="1"/>
          </p:cNvSpPr>
          <p:nvPr>
            <p:ph type="body" idx="1"/>
          </p:nvPr>
        </p:nvSpPr>
        <p:spPr>
          <a:xfrm>
            <a:off x="530352" y="1828800"/>
            <a:ext cx="8461248" cy="990600"/>
          </a:xfrm>
        </p:spPr>
        <p:txBody>
          <a:bodyPr/>
          <a:lstStyle/>
          <a:p>
            <a:r>
              <a:rPr lang="en-US" dirty="0" smtClean="0">
                <a:effectLst>
                  <a:outerShdw blurRad="38100" dist="38100" dir="2700000" algn="tl">
                    <a:srgbClr val="000000">
                      <a:alpha val="43137"/>
                    </a:srgbClr>
                  </a:outerShdw>
                </a:effectLst>
              </a:rPr>
              <a:t>When you think of money, what are some things that come to mind? </a:t>
            </a:r>
            <a:endParaRPr lang="en-US" dirty="0">
              <a:effectLst>
                <a:outerShdw blurRad="38100" dist="38100" dir="2700000" algn="tl">
                  <a:srgbClr val="000000">
                    <a:alpha val="43137"/>
                  </a:srgbClr>
                </a:outerShdw>
              </a:effectLst>
            </a:endParaRPr>
          </a:p>
        </p:txBody>
      </p:sp>
      <p:sp>
        <p:nvSpPr>
          <p:cNvPr id="4" name="AutoShape 2" descr="https://gazettereview.com/wp-content/uploads/2016/07/currency.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590800"/>
            <a:ext cx="6637865" cy="3733800"/>
          </a:xfrm>
          <a:prstGeom prst="rect">
            <a:avLst/>
          </a:prstGeom>
        </p:spPr>
      </p:pic>
    </p:spTree>
    <p:extLst>
      <p:ext uri="{BB962C8B-B14F-4D97-AF65-F5344CB8AC3E}">
        <p14:creationId xmlns:p14="http://schemas.microsoft.com/office/powerpoint/2010/main" val="4066597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914400"/>
            <a:ext cx="7772400" cy="926592"/>
          </a:xfrm>
        </p:spPr>
        <p:txBody>
          <a:bodyPr/>
          <a:lstStyle/>
          <a:p>
            <a:r>
              <a:rPr lang="en-US" dirty="0" smtClean="0"/>
              <a:t>Thoughts on Money</a:t>
            </a:r>
            <a:endParaRPr lang="en-US" dirty="0"/>
          </a:p>
        </p:txBody>
      </p:sp>
      <p:sp>
        <p:nvSpPr>
          <p:cNvPr id="3" name="Text Placeholder 2"/>
          <p:cNvSpPr>
            <a:spLocks noGrp="1"/>
          </p:cNvSpPr>
          <p:nvPr>
            <p:ph type="body" idx="1"/>
          </p:nvPr>
        </p:nvSpPr>
        <p:spPr>
          <a:xfrm>
            <a:off x="530352" y="2133600"/>
            <a:ext cx="7772400" cy="4114800"/>
          </a:xfrm>
        </p:spPr>
        <p:txBody>
          <a:bodyPr>
            <a:normAutofit/>
          </a:bodyPr>
          <a:lstStyle/>
          <a:p>
            <a:pPr marL="457200" indent="-457200">
              <a:buFont typeface="Arial" panose="020B0604020202020204" pitchFamily="34" charset="0"/>
              <a:buChar char="•"/>
            </a:pPr>
            <a:r>
              <a:rPr lang="en-US" sz="2400" dirty="0">
                <a:effectLst>
                  <a:outerShdw blurRad="38100" dist="38100" dir="2700000" algn="tl">
                    <a:srgbClr val="000000">
                      <a:alpha val="43137"/>
                    </a:srgbClr>
                  </a:outerShdw>
                </a:effectLst>
              </a:rPr>
              <a:t>“All the perplexities, </a:t>
            </a:r>
            <a:r>
              <a:rPr lang="en-US" sz="2400" u="sng" dirty="0">
                <a:effectLst>
                  <a:outerShdw blurRad="38100" dist="38100" dir="2700000" algn="tl">
                    <a:srgbClr val="000000">
                      <a:alpha val="43137"/>
                    </a:srgbClr>
                  </a:outerShdw>
                </a:effectLst>
              </a:rPr>
              <a:t>confusion and distress in America arise</a:t>
            </a:r>
            <a:r>
              <a:rPr lang="en-US" sz="2400" dirty="0">
                <a:effectLst>
                  <a:outerShdw blurRad="38100" dist="38100" dir="2700000" algn="tl">
                    <a:srgbClr val="000000">
                      <a:alpha val="43137"/>
                    </a:srgbClr>
                  </a:outerShdw>
                </a:effectLst>
              </a:rPr>
              <a:t>, not from defects in their Constitution or Confederation, not from want of honor or virtue, so much as </a:t>
            </a:r>
            <a:r>
              <a:rPr lang="en-US" sz="2400" u="sng" dirty="0">
                <a:effectLst>
                  <a:outerShdw blurRad="38100" dist="38100" dir="2700000" algn="tl">
                    <a:srgbClr val="000000">
                      <a:alpha val="43137"/>
                    </a:srgbClr>
                  </a:outerShdw>
                </a:effectLst>
              </a:rPr>
              <a:t>from the downright ignorance of the nature of coin, credit and circulation</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John </a:t>
            </a:r>
            <a:r>
              <a:rPr lang="en-US" sz="2400" dirty="0" smtClean="0">
                <a:effectLst>
                  <a:outerShdw blurRad="38100" dist="38100" dir="2700000" algn="tl">
                    <a:srgbClr val="000000">
                      <a:alpha val="43137"/>
                    </a:srgbClr>
                  </a:outerShdw>
                </a:effectLst>
              </a:rPr>
              <a:t>Adams 2</a:t>
            </a:r>
            <a:r>
              <a:rPr lang="en-US" sz="2400" baseline="30000" dirty="0" smtClean="0">
                <a:effectLst>
                  <a:outerShdw blurRad="38100" dist="38100" dir="2700000" algn="tl">
                    <a:srgbClr val="000000">
                      <a:alpha val="43137"/>
                    </a:srgbClr>
                  </a:outerShdw>
                </a:effectLst>
              </a:rPr>
              <a:t>nd</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President of the United States</a:t>
            </a:r>
          </a:p>
          <a:p>
            <a:endParaRPr lang="en-US" sz="2400" dirty="0" smtClean="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rPr>
              <a:t>“He who controls the money supply of a nation controls the nation.” </a:t>
            </a:r>
            <a:r>
              <a:rPr lang="en-US" sz="2400" dirty="0" smtClean="0">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James A. </a:t>
            </a:r>
            <a:r>
              <a:rPr lang="en-US" sz="2400" dirty="0" smtClean="0">
                <a:effectLst>
                  <a:outerShdw blurRad="38100" dist="38100" dir="2700000" algn="tl">
                    <a:srgbClr val="000000">
                      <a:alpha val="43137"/>
                    </a:srgbClr>
                  </a:outerShdw>
                </a:effectLst>
              </a:rPr>
              <a:t>Garfield 20th </a:t>
            </a:r>
            <a:r>
              <a:rPr lang="en-US" sz="2400" dirty="0">
                <a:effectLst>
                  <a:outerShdw blurRad="38100" dist="38100" dir="2700000" algn="tl">
                    <a:srgbClr val="000000">
                      <a:alpha val="43137"/>
                    </a:srgbClr>
                  </a:outerShdw>
                </a:effectLst>
              </a:rPr>
              <a:t>President of the United </a:t>
            </a:r>
            <a:r>
              <a:rPr lang="en-US" sz="2400" dirty="0" smtClean="0">
                <a:effectLst>
                  <a:outerShdw blurRad="38100" dist="38100" dir="2700000" algn="tl">
                    <a:srgbClr val="000000">
                      <a:alpha val="43137"/>
                    </a:srgbClr>
                  </a:outerShdw>
                </a:effectLst>
              </a:rPr>
              <a:t>States</a:t>
            </a:r>
            <a:endParaRPr lang="en-US" sz="2400" dirty="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8573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838200"/>
            <a:ext cx="7772400" cy="1121664"/>
          </a:xfrm>
        </p:spPr>
        <p:txBody>
          <a:bodyPr/>
          <a:lstStyle/>
          <a:p>
            <a:r>
              <a:rPr lang="en-US" dirty="0" smtClean="0"/>
              <a:t>Thoughts on Money</a:t>
            </a:r>
            <a:endParaRPr lang="en-US" dirty="0"/>
          </a:p>
        </p:txBody>
      </p:sp>
      <p:sp>
        <p:nvSpPr>
          <p:cNvPr id="3" name="Text Placeholder 2"/>
          <p:cNvSpPr>
            <a:spLocks noGrp="1"/>
          </p:cNvSpPr>
          <p:nvPr>
            <p:ph type="body" idx="1"/>
          </p:nvPr>
        </p:nvSpPr>
        <p:spPr>
          <a:xfrm>
            <a:off x="533400" y="2209800"/>
            <a:ext cx="7772400" cy="3886200"/>
          </a:xfrm>
        </p:spPr>
        <p:txBody>
          <a:bodyPr>
            <a:normAutofit fontScale="92500" lnSpcReduction="20000"/>
          </a:bodyPr>
          <a:lstStyle/>
          <a:p>
            <a:pPr marL="457200" indent="-457200">
              <a:buFont typeface="Arial" panose="020B0604020202020204" pitchFamily="34" charset="0"/>
              <a:buChar char="•"/>
            </a:pPr>
            <a:r>
              <a:rPr lang="en-US" sz="2800" dirty="0">
                <a:effectLst>
                  <a:outerShdw blurRad="38100" dist="38100" dir="2700000" algn="tl">
                    <a:srgbClr val="000000">
                      <a:alpha val="43137"/>
                    </a:srgbClr>
                  </a:outerShdw>
                </a:effectLst>
              </a:rPr>
              <a:t>“It is well enough that people of the nation do not understand our banking and monetary system, for if they did, I believe there would be a revolution before tomorrow morning. </a:t>
            </a: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Henry </a:t>
            </a:r>
            <a:r>
              <a:rPr lang="en-US" sz="2800" dirty="0" smtClean="0">
                <a:effectLst>
                  <a:outerShdw blurRad="38100" dist="38100" dir="2700000" algn="tl">
                    <a:srgbClr val="000000">
                      <a:alpha val="43137"/>
                    </a:srgbClr>
                  </a:outerShdw>
                </a:effectLst>
              </a:rPr>
              <a:t>Ford</a:t>
            </a:r>
          </a:p>
          <a:p>
            <a:endParaRPr lang="en-US" sz="2800" dirty="0" smtClean="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dirty="0">
                <a:effectLst>
                  <a:outerShdw blurRad="38100" dist="38100" dir="2700000" algn="tl">
                    <a:srgbClr val="000000">
                      <a:alpha val="43137"/>
                    </a:srgbClr>
                  </a:outerShdw>
                </a:effectLst>
              </a:rPr>
              <a:t>“The real truth of the matter is, and you and I know, that a financial element in the large centers has owned the government of the U.S. since the days of Andrew Jackson.” </a:t>
            </a:r>
            <a:r>
              <a:rPr lang="en-US" sz="2800" dirty="0" smtClean="0">
                <a:effectLst>
                  <a:outerShdw blurRad="38100" dist="38100" dir="2700000" algn="tl">
                    <a:srgbClr val="000000">
                      <a:alpha val="43137"/>
                    </a:srgbClr>
                  </a:outerShdw>
                </a:effectLst>
              </a:rPr>
              <a:t>~Franklin </a:t>
            </a:r>
            <a:r>
              <a:rPr lang="en-US" sz="2800" dirty="0">
                <a:effectLst>
                  <a:outerShdw blurRad="38100" dist="38100" dir="2700000" algn="tl">
                    <a:srgbClr val="000000">
                      <a:alpha val="43137"/>
                    </a:srgbClr>
                  </a:outerShdw>
                </a:effectLst>
              </a:rPr>
              <a:t>D. Roosevelt in a letter to Edward M. House (President Wilson’s closest aide), November 23, 1933 </a:t>
            </a:r>
          </a:p>
          <a:p>
            <a:pPr marL="457200" indent="-457200">
              <a:buFont typeface="Arial" panose="020B0604020202020204" pitchFamily="34" charset="0"/>
              <a:buChar char="•"/>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9075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Money</a:t>
            </a:r>
            <a:endParaRPr lang="en-US" dirty="0"/>
          </a:p>
        </p:txBody>
      </p:sp>
      <p:sp>
        <p:nvSpPr>
          <p:cNvPr id="5" name="Content Placeholder 4"/>
          <p:cNvSpPr>
            <a:spLocks noGrp="1"/>
          </p:cNvSpPr>
          <p:nvPr>
            <p:ph idx="1"/>
          </p:nvPr>
        </p:nvSpPr>
        <p:spPr/>
        <p:txBody>
          <a:bodyPr>
            <a:normAutofit fontScale="92500"/>
          </a:bodyPr>
          <a:lstStyle/>
          <a:p>
            <a:pPr>
              <a:lnSpc>
                <a:spcPct val="150000"/>
              </a:lnSpc>
            </a:pPr>
            <a:r>
              <a:rPr lang="en-US" b="1" dirty="0">
                <a:solidFill>
                  <a:srgbClr val="0070C0"/>
                </a:solidFill>
              </a:rPr>
              <a:t>S</a:t>
            </a:r>
            <a:r>
              <a:rPr lang="en-US" b="1" dirty="0"/>
              <a:t>tore of Value</a:t>
            </a:r>
          </a:p>
          <a:p>
            <a:pPr lvl="1">
              <a:lnSpc>
                <a:spcPct val="150000"/>
              </a:lnSpc>
            </a:pPr>
            <a:r>
              <a:rPr lang="en-US" dirty="0"/>
              <a:t>An asset that retains its purchasing power</a:t>
            </a:r>
          </a:p>
          <a:p>
            <a:pPr>
              <a:lnSpc>
                <a:spcPct val="150000"/>
              </a:lnSpc>
            </a:pPr>
            <a:r>
              <a:rPr lang="en-US" b="1" dirty="0">
                <a:solidFill>
                  <a:srgbClr val="0070C0"/>
                </a:solidFill>
              </a:rPr>
              <a:t>U</a:t>
            </a:r>
            <a:r>
              <a:rPr lang="en-US" b="1" dirty="0"/>
              <a:t>nit of Account</a:t>
            </a:r>
          </a:p>
          <a:p>
            <a:pPr lvl="1">
              <a:lnSpc>
                <a:spcPct val="150000"/>
              </a:lnSpc>
            </a:pPr>
            <a:r>
              <a:rPr lang="en-US" dirty="0"/>
              <a:t>A consistent standard of value to exchange goods and services</a:t>
            </a:r>
          </a:p>
          <a:p>
            <a:pPr>
              <a:lnSpc>
                <a:spcPct val="150000"/>
              </a:lnSpc>
            </a:pPr>
            <a:r>
              <a:rPr lang="en-US" b="1" dirty="0" smtClean="0">
                <a:solidFill>
                  <a:srgbClr val="0070C0"/>
                </a:solidFill>
              </a:rPr>
              <a:t>M</a:t>
            </a:r>
            <a:r>
              <a:rPr lang="en-US" b="1" dirty="0" smtClean="0"/>
              <a:t>edium </a:t>
            </a:r>
            <a:r>
              <a:rPr lang="en-US" b="1" dirty="0"/>
              <a:t>of </a:t>
            </a:r>
            <a:r>
              <a:rPr lang="en-US" b="1" dirty="0" smtClean="0"/>
              <a:t>Exchange</a:t>
            </a:r>
          </a:p>
          <a:p>
            <a:pPr lvl="1">
              <a:lnSpc>
                <a:spcPct val="150000"/>
              </a:lnSpc>
            </a:pPr>
            <a:r>
              <a:rPr lang="en-US" dirty="0" smtClean="0"/>
              <a:t>Convenient tradeable unit used </a:t>
            </a:r>
            <a:r>
              <a:rPr lang="en-US" dirty="0"/>
              <a:t>to </a:t>
            </a:r>
            <a:r>
              <a:rPr lang="en-US" dirty="0" smtClean="0"/>
              <a:t>avoid the trading of commodities, e.g., cotton, bushels of hay, cows </a:t>
            </a:r>
            <a:endParaRPr lang="en-US" dirty="0"/>
          </a:p>
        </p:txBody>
      </p:sp>
      <p:sp>
        <p:nvSpPr>
          <p:cNvPr id="8" name="TextBox 7"/>
          <p:cNvSpPr txBox="1"/>
          <p:nvPr/>
        </p:nvSpPr>
        <p:spPr>
          <a:xfrm>
            <a:off x="6705600" y="1295400"/>
            <a:ext cx="1905000" cy="1323439"/>
          </a:xfrm>
          <a:prstGeom prst="rect">
            <a:avLst/>
          </a:prstGeom>
          <a:noFill/>
          <a:ln w="12700">
            <a:solidFill>
              <a:srgbClr val="FF0000"/>
            </a:solidFill>
          </a:ln>
        </p:spPr>
        <p:txBody>
          <a:bodyPr wrap="square" rtlCol="0">
            <a:spAutoFit/>
          </a:bodyPr>
          <a:lstStyle/>
          <a:p>
            <a:pPr algn="ctr"/>
            <a:r>
              <a:rPr lang="en-US" sz="2000" b="1" dirty="0" smtClean="0">
                <a:solidFill>
                  <a:srgbClr val="FF0000"/>
                </a:solidFill>
              </a:rPr>
              <a:t>WRITE THIS DOWN IN YOUR GLOSSARY</a:t>
            </a:r>
            <a:endParaRPr lang="en-US" sz="2000" b="1" dirty="0">
              <a:solidFill>
                <a:srgbClr val="FF0000"/>
              </a:solidFill>
            </a:endParaRPr>
          </a:p>
        </p:txBody>
      </p:sp>
    </p:spTree>
    <p:extLst>
      <p:ext uri="{BB962C8B-B14F-4D97-AF65-F5344CB8AC3E}">
        <p14:creationId xmlns:p14="http://schemas.microsoft.com/office/powerpoint/2010/main" val="364601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Money</a:t>
            </a:r>
            <a:endParaRPr lang="en-US" dirty="0"/>
          </a:p>
        </p:txBody>
      </p:sp>
      <p:sp>
        <p:nvSpPr>
          <p:cNvPr id="6" name="Content Placeholder 5"/>
          <p:cNvSpPr>
            <a:spLocks noGrp="1"/>
          </p:cNvSpPr>
          <p:nvPr>
            <p:ph idx="1"/>
          </p:nvPr>
        </p:nvSpPr>
        <p:spPr/>
        <p:txBody>
          <a:bodyPr>
            <a:normAutofit lnSpcReduction="10000"/>
          </a:bodyPr>
          <a:lstStyle/>
          <a:p>
            <a:pPr>
              <a:lnSpc>
                <a:spcPct val="150000"/>
              </a:lnSpc>
            </a:pPr>
            <a:r>
              <a:rPr lang="en-US" b="1" dirty="0" smtClean="0"/>
              <a:t>Divisible</a:t>
            </a:r>
            <a:r>
              <a:rPr lang="en-US" dirty="0" smtClean="0"/>
              <a:t>: Can it be broken down into smaller parts?</a:t>
            </a:r>
            <a:endParaRPr lang="en-US" dirty="0"/>
          </a:p>
          <a:p>
            <a:pPr>
              <a:lnSpc>
                <a:spcPct val="150000"/>
              </a:lnSpc>
            </a:pPr>
            <a:r>
              <a:rPr lang="en-US" b="1" dirty="0" smtClean="0"/>
              <a:t>Portable</a:t>
            </a:r>
            <a:r>
              <a:rPr lang="en-US" dirty="0" smtClean="0"/>
              <a:t>: Can it be easily transported?</a:t>
            </a:r>
            <a:endParaRPr lang="en-US" dirty="0"/>
          </a:p>
          <a:p>
            <a:pPr>
              <a:lnSpc>
                <a:spcPct val="150000"/>
              </a:lnSpc>
            </a:pPr>
            <a:r>
              <a:rPr lang="en-US" b="1" dirty="0" smtClean="0"/>
              <a:t>Acceptable</a:t>
            </a:r>
            <a:r>
              <a:rPr lang="en-US" dirty="0" smtClean="0"/>
              <a:t>: Is it widely accepted?</a:t>
            </a:r>
            <a:endParaRPr lang="en-US" dirty="0"/>
          </a:p>
          <a:p>
            <a:pPr>
              <a:lnSpc>
                <a:spcPct val="150000"/>
              </a:lnSpc>
            </a:pPr>
            <a:r>
              <a:rPr lang="en-US" b="1" dirty="0" smtClean="0"/>
              <a:t>Scarce</a:t>
            </a:r>
            <a:r>
              <a:rPr lang="en-US" dirty="0" smtClean="0"/>
              <a:t>: Is it rare enough to be valuable?</a:t>
            </a:r>
            <a:endParaRPr lang="en-US" dirty="0"/>
          </a:p>
          <a:p>
            <a:pPr>
              <a:lnSpc>
                <a:spcPct val="150000"/>
              </a:lnSpc>
            </a:pPr>
            <a:r>
              <a:rPr lang="en-US" b="1" dirty="0" smtClean="0"/>
              <a:t>Durable</a:t>
            </a:r>
            <a:r>
              <a:rPr lang="en-US" dirty="0" smtClean="0"/>
              <a:t>: Can it survive regular use without damage?</a:t>
            </a:r>
            <a:endParaRPr lang="en-US" dirty="0"/>
          </a:p>
          <a:p>
            <a:pPr>
              <a:lnSpc>
                <a:spcPct val="150000"/>
              </a:lnSpc>
            </a:pPr>
            <a:r>
              <a:rPr lang="en-US" b="1" dirty="0" smtClean="0"/>
              <a:t>Stable</a:t>
            </a:r>
            <a:r>
              <a:rPr lang="en-US" dirty="0"/>
              <a:t>: </a:t>
            </a:r>
            <a:r>
              <a:rPr lang="en-US" dirty="0" smtClean="0"/>
              <a:t>Does its </a:t>
            </a:r>
            <a:r>
              <a:rPr lang="en-US" dirty="0"/>
              <a:t>value </a:t>
            </a:r>
            <a:r>
              <a:rPr lang="en-US" dirty="0" smtClean="0"/>
              <a:t>remain relatively constant </a:t>
            </a:r>
            <a:r>
              <a:rPr lang="en-US" dirty="0"/>
              <a:t>over long periods of </a:t>
            </a:r>
            <a:r>
              <a:rPr lang="en-US" dirty="0" smtClean="0"/>
              <a:t>time?</a:t>
            </a:r>
            <a:endParaRPr lang="en-US" b="1" dirty="0"/>
          </a:p>
        </p:txBody>
      </p:sp>
      <p:sp>
        <p:nvSpPr>
          <p:cNvPr id="10" name="TextBox 9"/>
          <p:cNvSpPr txBox="1"/>
          <p:nvPr/>
        </p:nvSpPr>
        <p:spPr>
          <a:xfrm>
            <a:off x="6705600" y="2791361"/>
            <a:ext cx="1905000" cy="1323439"/>
          </a:xfrm>
          <a:prstGeom prst="rect">
            <a:avLst/>
          </a:prstGeom>
          <a:noFill/>
          <a:ln w="12700">
            <a:solidFill>
              <a:srgbClr val="FF0000"/>
            </a:solidFill>
          </a:ln>
        </p:spPr>
        <p:txBody>
          <a:bodyPr wrap="square" rtlCol="0">
            <a:spAutoFit/>
          </a:bodyPr>
          <a:lstStyle/>
          <a:p>
            <a:pPr algn="ctr"/>
            <a:r>
              <a:rPr lang="en-US" sz="2000" b="1" dirty="0" smtClean="0">
                <a:solidFill>
                  <a:srgbClr val="FF0000"/>
                </a:solidFill>
              </a:rPr>
              <a:t>WRITE THIS DOWN IN YOUR GLOSSARY</a:t>
            </a:r>
            <a:endParaRPr lang="en-US" sz="2000" b="1" dirty="0">
              <a:solidFill>
                <a:srgbClr val="FF0000"/>
              </a:solidFill>
            </a:endParaRPr>
          </a:p>
        </p:txBody>
      </p:sp>
    </p:spTree>
    <p:extLst>
      <p:ext uri="{BB962C8B-B14F-4D97-AF65-F5344CB8AC3E}">
        <p14:creationId xmlns:p14="http://schemas.microsoft.com/office/powerpoint/2010/main" val="2981436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Money</a:t>
            </a:r>
            <a:endParaRPr lang="en-US" dirty="0"/>
          </a:p>
        </p:txBody>
      </p:sp>
      <p:sp>
        <p:nvSpPr>
          <p:cNvPr id="5" name="Content Placeholder 4"/>
          <p:cNvSpPr>
            <a:spLocks noGrp="1"/>
          </p:cNvSpPr>
          <p:nvPr>
            <p:ph idx="1"/>
          </p:nvPr>
        </p:nvSpPr>
        <p:spPr/>
        <p:txBody>
          <a:bodyPr/>
          <a:lstStyle/>
          <a:p>
            <a:r>
              <a:rPr lang="en-US" dirty="0"/>
              <a:t>Commodity </a:t>
            </a:r>
            <a:r>
              <a:rPr lang="en-US" dirty="0" smtClean="0"/>
              <a:t>Money</a:t>
            </a:r>
          </a:p>
          <a:p>
            <a:pPr lvl="1"/>
            <a:r>
              <a:rPr lang="en-US" dirty="0" smtClean="0"/>
              <a:t>Have </a:t>
            </a:r>
            <a:r>
              <a:rPr lang="en-US" dirty="0"/>
              <a:t>value even if it were not being used as </a:t>
            </a:r>
            <a:r>
              <a:rPr lang="en-US" dirty="0" smtClean="0"/>
              <a:t>money (intrinsic value), e.g. gold, silver, seeds, cows, et cetera</a:t>
            </a:r>
          </a:p>
          <a:p>
            <a:r>
              <a:rPr lang="en-US" b="1" dirty="0"/>
              <a:t>Commodity-Backed </a:t>
            </a:r>
            <a:r>
              <a:rPr lang="en-US" b="1" dirty="0" smtClean="0"/>
              <a:t>Money (Currency)</a:t>
            </a:r>
          </a:p>
          <a:p>
            <a:pPr lvl="1"/>
            <a:r>
              <a:rPr lang="en-US" dirty="0"/>
              <a:t>M</a:t>
            </a:r>
            <a:r>
              <a:rPr lang="en-US" dirty="0" smtClean="0"/>
              <a:t>oney </a:t>
            </a:r>
            <a:r>
              <a:rPr lang="en-US" dirty="0"/>
              <a:t>that can be exchanged on demand for a specific </a:t>
            </a:r>
            <a:r>
              <a:rPr lang="en-US" dirty="0" smtClean="0"/>
              <a:t>commodity, e.g., gold standard, silver standard</a:t>
            </a:r>
          </a:p>
          <a:p>
            <a:r>
              <a:rPr lang="en-US" b="1" dirty="0"/>
              <a:t>Fiat </a:t>
            </a:r>
            <a:r>
              <a:rPr lang="en-US" b="1" dirty="0" smtClean="0"/>
              <a:t>Money </a:t>
            </a:r>
            <a:r>
              <a:rPr lang="en-US" b="1" dirty="0"/>
              <a:t>(</a:t>
            </a:r>
            <a:r>
              <a:rPr lang="en-US" b="1" dirty="0" smtClean="0"/>
              <a:t>Currency)</a:t>
            </a:r>
          </a:p>
          <a:p>
            <a:pPr lvl="1"/>
            <a:r>
              <a:rPr lang="en-US" dirty="0" smtClean="0"/>
              <a:t>No </a:t>
            </a:r>
            <a:r>
              <a:rPr lang="en-US" dirty="0"/>
              <a:t>intrinsic value but </a:t>
            </a:r>
            <a:r>
              <a:rPr lang="en-US" dirty="0" smtClean="0"/>
              <a:t>has </a:t>
            </a:r>
            <a:r>
              <a:rPr lang="en-US" dirty="0"/>
              <a:t>value as money because </a:t>
            </a:r>
            <a:r>
              <a:rPr lang="en-US" dirty="0" smtClean="0"/>
              <a:t>of </a:t>
            </a:r>
            <a:r>
              <a:rPr lang="en-US" dirty="0"/>
              <a:t>government </a:t>
            </a:r>
            <a:r>
              <a:rPr lang="en-US" dirty="0" smtClean="0"/>
              <a:t>decree, e.g., paying taxes </a:t>
            </a:r>
            <a:endParaRPr lang="en-US" dirty="0"/>
          </a:p>
        </p:txBody>
      </p:sp>
    </p:spTree>
    <p:extLst>
      <p:ext uri="{BB962C8B-B14F-4D97-AF65-F5344CB8AC3E}">
        <p14:creationId xmlns:p14="http://schemas.microsoft.com/office/powerpoint/2010/main" val="16621160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2888</TotalTime>
  <Words>1307</Words>
  <Application>Microsoft Office PowerPoint</Application>
  <PresentationFormat>On-screen Show (4:3)</PresentationFormat>
  <Paragraphs>175</Paragraphs>
  <Slides>29</Slides>
  <Notes>17</Notes>
  <HiddenSlides>4</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Video &amp; Web Links</vt:lpstr>
      <vt:lpstr>The Alchemy of Money</vt:lpstr>
      <vt:lpstr>Agenda</vt:lpstr>
      <vt:lpstr>Money</vt:lpstr>
      <vt:lpstr>Thoughts on Money</vt:lpstr>
      <vt:lpstr>Thoughts on Money</vt:lpstr>
      <vt:lpstr>Functions of Money</vt:lpstr>
      <vt:lpstr>Characteristics of Money</vt:lpstr>
      <vt:lpstr>Types of Money</vt:lpstr>
      <vt:lpstr>Forms of Money</vt:lpstr>
      <vt:lpstr>Commodity-Backed                        vs. Fiat Money (Currency)</vt:lpstr>
      <vt:lpstr>Central Banking</vt:lpstr>
      <vt:lpstr>Bank of Amsterdam:       Amsterdam Wisselbank (1609)</vt:lpstr>
      <vt:lpstr>US Banking History</vt:lpstr>
      <vt:lpstr>US Banking History</vt:lpstr>
      <vt:lpstr>Corporate &amp; Private Fiat Currency</vt:lpstr>
      <vt:lpstr>Fractional Reserve Lending</vt:lpstr>
      <vt:lpstr>Constitutional Money</vt:lpstr>
      <vt:lpstr>Exorbitant Privilege</vt:lpstr>
      <vt:lpstr>Triffin  Dilemma</vt:lpstr>
      <vt:lpstr>PowerPoint Presentation</vt:lpstr>
      <vt:lpstr>SDRs: The Next Global  Reserve Currency</vt:lpstr>
      <vt:lpstr>Recommended Reading</vt:lpstr>
      <vt:lpstr>Recommended Viewing</vt:lpstr>
      <vt:lpstr>Supplemental Slides</vt:lpstr>
      <vt:lpstr>Money=Debt=Credit</vt:lpstr>
      <vt:lpstr>Money vs. Debt</vt:lpstr>
      <vt:lpstr>The Debt Consensus</vt:lpstr>
      <vt:lpstr>War Isn’t Cheap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Hands of Fate</dc:title>
  <dc:creator>Brett</dc:creator>
  <cp:lastModifiedBy>Windows User</cp:lastModifiedBy>
  <cp:revision>240</cp:revision>
  <cp:lastPrinted>2018-05-26T21:51:47Z</cp:lastPrinted>
  <dcterms:created xsi:type="dcterms:W3CDTF">2016-04-18T00:40:23Z</dcterms:created>
  <dcterms:modified xsi:type="dcterms:W3CDTF">2018-05-29T04:04:04Z</dcterms:modified>
</cp:coreProperties>
</file>