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0" r:id="rId2"/>
    <p:sldId id="273" r:id="rId3"/>
    <p:sldId id="276" r:id="rId4"/>
    <p:sldId id="272" r:id="rId5"/>
    <p:sldId id="268" r:id="rId6"/>
    <p:sldId id="267" r:id="rId7"/>
    <p:sldId id="269" r:id="rId8"/>
    <p:sldId id="271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4" r:id="rId17"/>
    <p:sldId id="285" r:id="rId18"/>
    <p:sldId id="286" r:id="rId19"/>
    <p:sldId id="287" r:id="rId20"/>
    <p:sldId id="288" r:id="rId21"/>
    <p:sldId id="283" r:id="rId22"/>
    <p:sldId id="289" r:id="rId23"/>
    <p:sldId id="290" r:id="rId24"/>
    <p:sldId id="291" r:id="rId25"/>
    <p:sldId id="292" r:id="rId26"/>
    <p:sldId id="282" r:id="rId27"/>
    <p:sldId id="293" r:id="rId28"/>
    <p:sldId id="295" r:id="rId29"/>
    <p:sldId id="294" r:id="rId30"/>
    <p:sldId id="296" r:id="rId31"/>
    <p:sldId id="299" r:id="rId32"/>
    <p:sldId id="297" r:id="rId33"/>
    <p:sldId id="298" r:id="rId34"/>
    <p:sldId id="300" r:id="rId35"/>
    <p:sldId id="302" r:id="rId36"/>
    <p:sldId id="301" r:id="rId37"/>
    <p:sldId id="304" r:id="rId38"/>
    <p:sldId id="303" r:id="rId39"/>
    <p:sldId id="306" r:id="rId40"/>
    <p:sldId id="307" r:id="rId41"/>
    <p:sldId id="30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87464" autoAdjust="0"/>
  </p:normalViewPr>
  <p:slideViewPr>
    <p:cSldViewPr>
      <p:cViewPr varScale="1">
        <p:scale>
          <a:sx n="80" d="100"/>
          <a:sy n="80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8AF24-762C-47D3-8F0E-8791C81F988F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EF6B-D0BF-4F86-8BC7-5B8C61BEA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2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to Old Major’s Speech</a:t>
            </a:r>
            <a:r>
              <a:rPr lang="en-US" baseline="0" dirty="0" smtClean="0"/>
              <a:t> after students complete the above.</a:t>
            </a:r>
            <a:endParaRPr lang="en-US" dirty="0" smtClean="0"/>
          </a:p>
          <a:p>
            <a:r>
              <a:rPr lang="en-US" dirty="0" smtClean="0"/>
              <a:t>-----------------------------------------------------</a:t>
            </a:r>
          </a:p>
          <a:p>
            <a:r>
              <a:rPr lang="en-US" dirty="0" smtClean="0"/>
              <a:t>Summarize how the third wave developed so quickly (practice transitional phrases)</a:t>
            </a:r>
          </a:p>
          <a:p>
            <a:pPr lvl="1"/>
            <a:r>
              <a:rPr lang="en-US" dirty="0" smtClean="0"/>
              <a:t>Learned Helplessness activity to show speed of behavioral changes</a:t>
            </a:r>
          </a:p>
          <a:p>
            <a:r>
              <a:rPr lang="en-US" dirty="0" smtClean="0"/>
              <a:t>Discussion questions: practice thesis writing/</a:t>
            </a:r>
            <a:r>
              <a:rPr lang="en-US" dirty="0" err="1" smtClean="0"/>
              <a:t>shaeffer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together (provide sentence frames for these)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47A5-A0F6-4B23-A55E-9967D5125DB5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hetic-path.com/wp-content/uploads/2016/09/fresh-start-wipe-slate-cl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stamp mean?</a:t>
            </a:r>
            <a:endParaRPr lang="en-US" dirty="0"/>
          </a:p>
        </p:txBody>
      </p:sp>
      <p:pic>
        <p:nvPicPr>
          <p:cNvPr id="1026" name="Picture 2" descr="C:\Users\Brett\Pictures\smile sta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1859507"/>
            <a:ext cx="1109663" cy="10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ett\Pictures\thumbs up sta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23" y="1863710"/>
            <a:ext cx="1052377" cy="11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ett\Pictures\no name sta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32397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rett\Pictures\late sta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27954"/>
            <a:ext cx="1343025" cy="7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rett\Pictures\checklist stam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4975"/>
            <a:ext cx="20097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rett\Pictures\absent stam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68" y="4123154"/>
            <a:ext cx="2659951" cy="9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 Job!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068437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Follow the directions next to the check mark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296558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 Job!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 turned in with no </a:t>
            </a:r>
            <a:r>
              <a:rPr lang="en-US" b="1" dirty="0" smtClean="0">
                <a:solidFill>
                  <a:srgbClr val="FFFF00"/>
                </a:solidFill>
              </a:rPr>
              <a:t>Name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Date</a:t>
            </a:r>
            <a:r>
              <a:rPr lang="en-US" b="1" dirty="0" smtClean="0"/>
              <a:t>, or </a:t>
            </a:r>
            <a:r>
              <a:rPr lang="en-US" b="1" dirty="0" smtClean="0">
                <a:solidFill>
                  <a:srgbClr val="FFFF00"/>
                </a:solidFill>
              </a:rPr>
              <a:t>Period</a:t>
            </a:r>
            <a:r>
              <a:rPr lang="en-US" b="1" dirty="0" smtClean="0"/>
              <a:t> (5% Penalty)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5172670"/>
            <a:ext cx="241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Worked turned in 1 day late after an excused absence (Full Credit)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5105400"/>
            <a:ext cx="172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Worked turned in 1 day late (20% Penalty)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6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26 February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000" dirty="0" smtClean="0"/>
              <a:t>Create a </a:t>
            </a:r>
            <a:r>
              <a:rPr lang="en-US" sz="2000" dirty="0" smtClean="0">
                <a:solidFill>
                  <a:srgbClr val="FFFF00"/>
                </a:solidFill>
              </a:rPr>
              <a:t>storyboard</a:t>
            </a:r>
            <a:r>
              <a:rPr lang="en-US" sz="2000" dirty="0" smtClean="0"/>
              <a:t> that presents an </a:t>
            </a:r>
            <a:r>
              <a:rPr lang="en-US" sz="2000" dirty="0" smtClean="0">
                <a:solidFill>
                  <a:srgbClr val="FFFF00"/>
                </a:solidFill>
              </a:rPr>
              <a:t>alternative ending </a:t>
            </a:r>
            <a:r>
              <a:rPr lang="en-US" sz="2000" dirty="0" smtClean="0"/>
              <a:t>to </a:t>
            </a:r>
            <a:r>
              <a:rPr lang="en-US" sz="2000" i="1" dirty="0" smtClean="0"/>
              <a:t>Romeo and Juliet </a:t>
            </a:r>
            <a:r>
              <a:rPr lang="en-US" sz="2000" dirty="0" smtClean="0"/>
              <a:t>based on their understanding of Act 5, Scene 3 (lines 238-278).</a:t>
            </a:r>
          </a:p>
          <a:p>
            <a:pPr marL="0" indent="0">
              <a:buNone/>
            </a:pPr>
            <a:r>
              <a:rPr lang="en-US" sz="2400" b="1" u="sng" dirty="0" smtClean="0"/>
              <a:t>DO NOW</a:t>
            </a:r>
          </a:p>
          <a:p>
            <a:pPr marL="0" indent="0"/>
            <a:r>
              <a:rPr lang="en-US" sz="2000" dirty="0" smtClean="0"/>
              <a:t> Take out your </a:t>
            </a:r>
            <a:r>
              <a:rPr lang="en-US" sz="2000" dirty="0" smtClean="0">
                <a:solidFill>
                  <a:srgbClr val="FFFF00"/>
                </a:solidFill>
              </a:rPr>
              <a:t>notebook</a:t>
            </a:r>
            <a:r>
              <a:rPr lang="en-US" sz="2000" dirty="0" smtClean="0"/>
              <a:t>, copy the </a:t>
            </a:r>
            <a:r>
              <a:rPr lang="en-US" sz="2000" dirty="0" smtClean="0">
                <a:solidFill>
                  <a:srgbClr val="FFFF00"/>
                </a:solidFill>
              </a:rPr>
              <a:t>agenda</a:t>
            </a:r>
            <a:r>
              <a:rPr lang="en-US" sz="2000" dirty="0" smtClean="0"/>
              <a:t>, then put your </a:t>
            </a:r>
            <a:r>
              <a:rPr lang="en-US" sz="2000" dirty="0" smtClean="0">
                <a:solidFill>
                  <a:srgbClr val="FFFF00"/>
                </a:solidFill>
              </a:rPr>
              <a:t>Name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Date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rgbClr val="FFFF00"/>
                </a:solidFill>
              </a:rPr>
              <a:t>Period</a:t>
            </a:r>
            <a:r>
              <a:rPr lang="en-US" sz="2000" dirty="0" smtClean="0"/>
              <a:t> on the </a:t>
            </a:r>
            <a:r>
              <a:rPr lang="en-US" sz="2000" dirty="0" smtClean="0">
                <a:solidFill>
                  <a:srgbClr val="FFFF00"/>
                </a:solidFill>
              </a:rPr>
              <a:t>white</a:t>
            </a:r>
            <a:r>
              <a:rPr lang="en-US" sz="2000" dirty="0" smtClean="0"/>
              <a:t> printer </a:t>
            </a:r>
            <a:r>
              <a:rPr lang="en-US" sz="2000" dirty="0" smtClean="0">
                <a:solidFill>
                  <a:srgbClr val="FFFF00"/>
                </a:solidFill>
              </a:rPr>
              <a:t>paper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FFFF00"/>
                </a:solidFill>
              </a:rPr>
              <a:t>Title</a:t>
            </a:r>
            <a:r>
              <a:rPr lang="en-US" sz="2000" dirty="0" smtClean="0"/>
              <a:t> this blank paper “Romeo and Juliet 4 Panel Storyboard”</a:t>
            </a:r>
          </a:p>
          <a:p>
            <a:pPr marL="0" indent="0"/>
            <a:r>
              <a:rPr lang="en-US" sz="2000" dirty="0" smtClean="0"/>
              <a:t> Take the </a:t>
            </a:r>
            <a:r>
              <a:rPr lang="en-US" sz="2000" dirty="0" smtClean="0">
                <a:solidFill>
                  <a:srgbClr val="FFFF00"/>
                </a:solidFill>
              </a:rPr>
              <a:t>book</a:t>
            </a:r>
            <a:r>
              <a:rPr lang="en-US" sz="2000" dirty="0" smtClean="0"/>
              <a:t> from </a:t>
            </a:r>
            <a:r>
              <a:rPr lang="en-US" sz="2000" dirty="0" smtClean="0">
                <a:solidFill>
                  <a:srgbClr val="FFFF00"/>
                </a:solidFill>
              </a:rPr>
              <a:t>under</a:t>
            </a:r>
            <a:r>
              <a:rPr lang="en-US" sz="2000" dirty="0" smtClean="0"/>
              <a:t> your </a:t>
            </a:r>
            <a:r>
              <a:rPr lang="en-US" sz="2000" dirty="0" smtClean="0">
                <a:solidFill>
                  <a:srgbClr val="FFFF00"/>
                </a:solidFill>
              </a:rPr>
              <a:t>desk</a:t>
            </a:r>
            <a:r>
              <a:rPr lang="en-US" sz="2000" dirty="0" smtClean="0"/>
              <a:t> and turn to </a:t>
            </a:r>
            <a:r>
              <a:rPr lang="en-US" sz="2000" dirty="0" smtClean="0">
                <a:solidFill>
                  <a:srgbClr val="FFFF00"/>
                </a:solidFill>
              </a:rPr>
              <a:t>page 1100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WARM-UP</a:t>
            </a:r>
          </a:p>
          <a:p>
            <a:pPr marL="0" indent="0">
              <a:buNone/>
            </a:pPr>
            <a:r>
              <a:rPr lang="en-US" sz="2400" dirty="0" smtClean="0"/>
              <a:t>Describe a decision you made that if you could do over you would do differently? (5 sent.)</a:t>
            </a:r>
            <a:endParaRPr lang="en-US" sz="2200" b="1" u="sng" dirty="0" smtClean="0"/>
          </a:p>
          <a:p>
            <a:pPr marL="0" indent="0">
              <a:buNone/>
            </a:pPr>
            <a:endParaRPr lang="en-US" sz="2200" b="1" u="sng" dirty="0" smtClean="0"/>
          </a:p>
          <a:p>
            <a:pPr marL="0" indent="0">
              <a:buNone/>
            </a:pPr>
            <a:r>
              <a:rPr lang="en-US" sz="2200" b="1" u="sng" dirty="0" smtClean="0"/>
              <a:t>AGENDA</a:t>
            </a:r>
          </a:p>
          <a:p>
            <a:r>
              <a:rPr lang="en-US" sz="2000" dirty="0" smtClean="0"/>
              <a:t>R&amp;J: Read lines 238-78 of A.5, S.3</a:t>
            </a:r>
          </a:p>
          <a:p>
            <a:r>
              <a:rPr lang="en-US" sz="2000" dirty="0" smtClean="0"/>
              <a:t>Begin 4 </a:t>
            </a:r>
            <a:r>
              <a:rPr lang="en-US" sz="2000" dirty="0"/>
              <a:t>P</a:t>
            </a:r>
            <a:r>
              <a:rPr lang="en-US" sz="2000" dirty="0" smtClean="0"/>
              <a:t>anel Storyboard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DUE DATES: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&gt; Today</a:t>
            </a:r>
            <a:r>
              <a:rPr lang="en-US" sz="2000" b="1" dirty="0">
                <a:solidFill>
                  <a:srgbClr val="FFFF00"/>
                </a:solidFill>
              </a:rPr>
              <a:t>: Signed Syllabus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&gt; W, 27Feb2019: R&amp;J 4 Panel Storyboard</a:t>
            </a:r>
          </a:p>
        </p:txBody>
      </p:sp>
    </p:spTree>
    <p:extLst>
      <p:ext uri="{BB962C8B-B14F-4D97-AF65-F5344CB8AC3E}">
        <p14:creationId xmlns:p14="http://schemas.microsoft.com/office/powerpoint/2010/main" val="2139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&amp; J: 4 Panel Storyboard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3040"/>
            <a:ext cx="3429000" cy="49377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Requirements: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 sentences </a:t>
            </a:r>
            <a:r>
              <a:rPr lang="en-US" dirty="0" smtClean="0"/>
              <a:t>of narration per panel (3</a:t>
            </a:r>
            <a:r>
              <a:rPr lang="en-US" baseline="30000" dirty="0" smtClean="0"/>
              <a:t>rd</a:t>
            </a:r>
            <a:r>
              <a:rPr lang="en-US" dirty="0" smtClean="0"/>
              <a:t> person)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00"/>
                </a:solidFill>
              </a:rPr>
              <a:t>Dialogue</a:t>
            </a:r>
            <a:r>
              <a:rPr lang="en-US" dirty="0"/>
              <a:t> </a:t>
            </a:r>
            <a:r>
              <a:rPr lang="en-US" dirty="0" smtClean="0"/>
              <a:t>in each panel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FF00"/>
                </a:solidFill>
              </a:rPr>
              <a:t>Color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llustrations for each panel</a:t>
            </a:r>
          </a:p>
        </p:txBody>
      </p:sp>
    </p:spTree>
    <p:extLst>
      <p:ext uri="{BB962C8B-B14F-4D97-AF65-F5344CB8AC3E}">
        <p14:creationId xmlns:p14="http://schemas.microsoft.com/office/powerpoint/2010/main" val="31921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27 February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u="sng" dirty="0" smtClean="0"/>
              <a:t>SWBAT</a:t>
            </a:r>
            <a:r>
              <a:rPr lang="en-US" sz="2100" b="1" dirty="0" smtClean="0"/>
              <a:t>…</a:t>
            </a:r>
            <a:endParaRPr lang="en-US" sz="2100" b="1" u="sng" dirty="0" smtClean="0"/>
          </a:p>
          <a:p>
            <a:pPr marL="0" indent="0">
              <a:buNone/>
            </a:pPr>
            <a:r>
              <a:rPr lang="en-US" sz="2100" dirty="0" smtClean="0">
                <a:solidFill>
                  <a:srgbClr val="FFFF00"/>
                </a:solidFill>
              </a:rPr>
              <a:t>Complete</a:t>
            </a:r>
            <a:r>
              <a:rPr lang="en-US" sz="2100" dirty="0" smtClean="0"/>
              <a:t> a </a:t>
            </a:r>
            <a:r>
              <a:rPr lang="en-US" sz="2100" dirty="0" smtClean="0">
                <a:solidFill>
                  <a:srgbClr val="FFFF00"/>
                </a:solidFill>
              </a:rPr>
              <a:t>storyboard</a:t>
            </a:r>
            <a:r>
              <a:rPr lang="en-US" sz="2100" dirty="0" smtClean="0"/>
              <a:t> that presents an </a:t>
            </a:r>
            <a:r>
              <a:rPr lang="en-US" sz="2100" dirty="0" smtClean="0">
                <a:solidFill>
                  <a:srgbClr val="FFFF00"/>
                </a:solidFill>
              </a:rPr>
              <a:t>alternative ending </a:t>
            </a:r>
            <a:r>
              <a:rPr lang="en-US" sz="2100" dirty="0" smtClean="0"/>
              <a:t>to </a:t>
            </a:r>
            <a:r>
              <a:rPr lang="en-US" sz="2100" i="1" dirty="0" smtClean="0"/>
              <a:t>Romeo and Juliet.</a:t>
            </a:r>
          </a:p>
          <a:p>
            <a:pPr marL="0" indent="0">
              <a:buNone/>
            </a:pPr>
            <a:r>
              <a:rPr lang="en-US" sz="2100" b="1" u="sng" dirty="0" smtClean="0"/>
              <a:t>DO NOW</a:t>
            </a:r>
          </a:p>
          <a:p>
            <a:pPr marL="0" indent="0"/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FFFF00"/>
                </a:solidFill>
              </a:rPr>
              <a:t>Copy</a:t>
            </a:r>
            <a:r>
              <a:rPr lang="en-US" sz="2100" dirty="0" smtClean="0"/>
              <a:t> the</a:t>
            </a:r>
            <a:r>
              <a:rPr lang="en-US" sz="2100" dirty="0" smtClean="0">
                <a:solidFill>
                  <a:srgbClr val="FFFF00"/>
                </a:solidFill>
              </a:rPr>
              <a:t> agenda </a:t>
            </a:r>
            <a:r>
              <a:rPr lang="en-US" sz="2100" dirty="0" smtClean="0"/>
              <a:t>and</a:t>
            </a:r>
            <a:r>
              <a:rPr lang="en-US" sz="2100" dirty="0" smtClean="0">
                <a:solidFill>
                  <a:srgbClr val="FFFF00"/>
                </a:solidFill>
              </a:rPr>
              <a:t> complete </a:t>
            </a:r>
            <a:r>
              <a:rPr lang="en-US" sz="2100" dirty="0" smtClean="0"/>
              <a:t>the</a:t>
            </a:r>
            <a:r>
              <a:rPr lang="en-US" sz="2100" dirty="0" smtClean="0">
                <a:solidFill>
                  <a:srgbClr val="FFFF00"/>
                </a:solidFill>
              </a:rPr>
              <a:t> Warm-Up.</a:t>
            </a:r>
          </a:p>
          <a:p>
            <a:pPr marL="0" indent="0">
              <a:buNone/>
            </a:pPr>
            <a:r>
              <a:rPr lang="en-US" sz="2100" b="1" u="sng" dirty="0"/>
              <a:t>WARM-UP</a:t>
            </a:r>
          </a:p>
          <a:p>
            <a:pPr marL="0" indent="0">
              <a:buNone/>
            </a:pPr>
            <a:r>
              <a:rPr lang="en-US" sz="2100" dirty="0"/>
              <a:t>If you had to live your life as an animal, which one would you choose to represent your personality? Why? (5 sent</a:t>
            </a:r>
            <a:r>
              <a:rPr lang="en-US" sz="2100" dirty="0" smtClean="0"/>
              <a:t>.)</a:t>
            </a:r>
            <a:endParaRPr lang="en-US" sz="21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/>
              <a:t>AGENDA</a:t>
            </a:r>
          </a:p>
          <a:p>
            <a:r>
              <a:rPr lang="en-US" sz="2100" dirty="0"/>
              <a:t>Complete your “Romeo and Juliet 4 Panel Storyboard</a:t>
            </a:r>
            <a:r>
              <a:rPr lang="en-US" sz="2100" dirty="0" smtClean="0"/>
              <a:t>”</a:t>
            </a:r>
            <a:endParaRPr lang="en-US" sz="2100" b="1" u="sng" dirty="0" smtClean="0"/>
          </a:p>
          <a:p>
            <a:pPr marL="0" indent="0" algn="ctr">
              <a:buNone/>
            </a:pPr>
            <a:r>
              <a:rPr lang="en-US" sz="2100" b="1" u="sng" dirty="0" smtClean="0"/>
              <a:t>				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FF00"/>
                </a:solidFill>
              </a:rPr>
              <a:t>DUE DATES: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FF00"/>
                </a:solidFill>
              </a:rPr>
              <a:t>&gt; Today: R&amp;J 4 Panel Storyboard</a:t>
            </a:r>
          </a:p>
        </p:txBody>
      </p:sp>
      <p:pic>
        <p:nvPicPr>
          <p:cNvPr id="1026" name="Picture 2" descr="https://c1.staticflickr.com/5/4115/4786728196_5345a11346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95" y="4038600"/>
            <a:ext cx="312280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28 February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SWBAT</a:t>
            </a:r>
            <a:r>
              <a:rPr lang="en-US" sz="2000" b="1" dirty="0" smtClean="0"/>
              <a:t>…</a:t>
            </a:r>
            <a:endParaRPr lang="en-US" sz="2000" b="1" u="sng" dirty="0" smtClean="0"/>
          </a:p>
          <a:p>
            <a:pPr marL="0" indent="0">
              <a:buNone/>
            </a:pPr>
            <a:r>
              <a:rPr lang="en-US" sz="1800" dirty="0" smtClean="0"/>
              <a:t>Read, annotate, identify textual evidence, and summarize text </a:t>
            </a:r>
          </a:p>
          <a:p>
            <a:pPr marL="0" indent="0">
              <a:buNone/>
            </a:pPr>
            <a:r>
              <a:rPr lang="en-US" sz="2000" b="1" u="sng" dirty="0" smtClean="0"/>
              <a:t>DO NOW</a:t>
            </a:r>
          </a:p>
          <a:p>
            <a:pPr marL="0" indent="0">
              <a:buNone/>
            </a:pPr>
            <a:r>
              <a:rPr lang="en-US" sz="1800" dirty="0" smtClean="0"/>
              <a:t>Take out your notebook, </a:t>
            </a:r>
            <a:r>
              <a:rPr lang="en-US" sz="1800" dirty="0" smtClean="0">
                <a:solidFill>
                  <a:srgbClr val="FFFF00"/>
                </a:solidFill>
              </a:rPr>
              <a:t>complete</a:t>
            </a:r>
            <a:r>
              <a:rPr lang="en-US" sz="1800" dirty="0" smtClean="0"/>
              <a:t> the </a:t>
            </a:r>
            <a:r>
              <a:rPr lang="en-US" sz="1800" dirty="0" smtClean="0">
                <a:solidFill>
                  <a:srgbClr val="FFFF00"/>
                </a:solidFill>
              </a:rPr>
              <a:t>WARM-UP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rgbClr val="FFFF00"/>
                </a:solidFill>
              </a:rPr>
              <a:t>copy</a:t>
            </a:r>
            <a:r>
              <a:rPr lang="en-US" sz="1800" dirty="0" smtClean="0"/>
              <a:t> the </a:t>
            </a:r>
            <a:r>
              <a:rPr lang="en-US" sz="1800" dirty="0" smtClean="0">
                <a:solidFill>
                  <a:srgbClr val="FFFF00"/>
                </a:solidFill>
              </a:rPr>
              <a:t>AGENDA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2000" b="1" u="sng" dirty="0" smtClean="0"/>
              <a:t>WARM-UP</a:t>
            </a:r>
            <a:endParaRPr lang="en-US" sz="2000" b="1" u="sng" dirty="0"/>
          </a:p>
          <a:p>
            <a:pPr marL="0" indent="0">
              <a:buNone/>
            </a:pPr>
            <a:r>
              <a:rPr lang="en-US" sz="1600" dirty="0"/>
              <a:t>1. All people are equal. TRUE/FALSE</a:t>
            </a:r>
          </a:p>
          <a:p>
            <a:pPr marL="0" indent="0">
              <a:buNone/>
            </a:pPr>
            <a:r>
              <a:rPr lang="en-US" sz="1600" dirty="0"/>
              <a:t>2. Usually, the best and brightest people are leaders. </a:t>
            </a:r>
            <a:r>
              <a:rPr lang="en-US" sz="1600" dirty="0" smtClean="0"/>
              <a:t>TRUE/FALSE</a:t>
            </a:r>
          </a:p>
          <a:p>
            <a:pPr marL="0" indent="0">
              <a:buNone/>
            </a:pPr>
            <a:r>
              <a:rPr lang="en-US" sz="1600" dirty="0" smtClean="0"/>
              <a:t>3</a:t>
            </a:r>
            <a:r>
              <a:rPr lang="en-US" sz="1600" dirty="0"/>
              <a:t>. Good citizens always follow the laws of their government. TRUE/FALSE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dirty="0" smtClean="0"/>
              <a:t>4</a:t>
            </a:r>
            <a:r>
              <a:rPr lang="en-US" sz="1700" dirty="0"/>
              <a:t>. A dictator can be easily overthrown. TRUE/FALSE</a:t>
            </a:r>
          </a:p>
          <a:p>
            <a:pPr marL="0" indent="0">
              <a:buNone/>
            </a:pPr>
            <a:r>
              <a:rPr lang="en-US" sz="1700" dirty="0"/>
              <a:t>5. The government usually does what is best for the most people. TRUE/FALSE</a:t>
            </a:r>
          </a:p>
          <a:p>
            <a:pPr marL="0" indent="0">
              <a:buNone/>
            </a:pPr>
            <a:r>
              <a:rPr lang="en-US" sz="1700" dirty="0"/>
              <a:t>6. People should always believe what they’re told by authorities. TRUE/FALSE</a:t>
            </a:r>
          </a:p>
          <a:p>
            <a:pPr marL="0" indent="0">
              <a:buNone/>
            </a:pPr>
            <a:r>
              <a:rPr lang="en-US" sz="1700" dirty="0"/>
              <a:t>7. Uneducated people are more easily controlled than educated people. TRUE/FALSE</a:t>
            </a:r>
          </a:p>
          <a:p>
            <a:pPr marL="0" indent="0">
              <a:buNone/>
            </a:pPr>
            <a:r>
              <a:rPr lang="en-US" sz="1700" dirty="0"/>
              <a:t>8. People always have the ability to make their own choices. </a:t>
            </a:r>
            <a:r>
              <a:rPr lang="en-US" sz="1700" dirty="0" smtClean="0"/>
              <a:t>TRUE/FALSE</a:t>
            </a:r>
            <a:endParaRPr lang="en-US" sz="1700" b="1" u="sng" dirty="0"/>
          </a:p>
          <a:p>
            <a:pPr marL="0" indent="0">
              <a:buNone/>
            </a:pPr>
            <a:r>
              <a:rPr lang="en-US" sz="2000" b="1" u="sng" dirty="0" smtClean="0"/>
              <a:t>AGENDA</a:t>
            </a:r>
            <a:endParaRPr lang="en-US" sz="2000" b="1" u="sng" dirty="0"/>
          </a:p>
          <a:p>
            <a:r>
              <a:rPr lang="en-US" sz="2100" dirty="0" smtClean="0"/>
              <a:t>The Third Wave document analysis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FF00"/>
                </a:solidFill>
              </a:rPr>
              <a:t>&gt; F, 1Mar2019: Notebook Check</a:t>
            </a: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&amp; J Storyboard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POINTS PER PANEL</a:t>
            </a:r>
          </a:p>
          <a:p>
            <a:r>
              <a:rPr lang="en-US" dirty="0" smtClean="0"/>
              <a:t>Dialogue – 1 point</a:t>
            </a:r>
          </a:p>
          <a:p>
            <a:r>
              <a:rPr lang="en-US" dirty="0" smtClean="0"/>
              <a:t>Illustration – 1 point</a:t>
            </a:r>
          </a:p>
          <a:p>
            <a:r>
              <a:rPr lang="en-US" dirty="0" smtClean="0"/>
              <a:t>Color – 1 point</a:t>
            </a:r>
          </a:p>
          <a:p>
            <a:r>
              <a:rPr lang="en-US" dirty="0" smtClean="0"/>
              <a:t>Narration – 3 points (1 per sent.)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TOTAL POINTS PER PANEL: 6 Points </a:t>
            </a:r>
          </a:p>
          <a:p>
            <a:pPr marL="0" indent="0">
              <a:buNone/>
            </a:pPr>
            <a:r>
              <a:rPr lang="en-US" dirty="0" smtClean="0"/>
              <a:t>(6 points x 4 panels = 24 points)</a:t>
            </a:r>
          </a:p>
          <a:p>
            <a:r>
              <a:rPr lang="en-US" dirty="0" smtClean="0"/>
              <a:t>Cool Factor – 1 point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TOTAL POINTS POSSIBLE: 24 + 1 = 25 points 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3040"/>
            <a:ext cx="247650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1 March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ummarize text using claims, reasons, evidence, and counter-claims/rebuttal.</a:t>
            </a:r>
          </a:p>
          <a:p>
            <a:pPr marL="0" indent="0">
              <a:buNone/>
            </a:pPr>
            <a:r>
              <a:rPr lang="en-US" sz="2400" b="1" u="sng" dirty="0" smtClean="0"/>
              <a:t>WARM-UP</a:t>
            </a:r>
            <a:endParaRPr lang="en-US" sz="2400" b="1" u="sng" dirty="0"/>
          </a:p>
          <a:p>
            <a:pPr marL="0" indent="0">
              <a:buNone/>
            </a:pPr>
            <a:r>
              <a:rPr lang="en-US" sz="2000" dirty="0" smtClean="0"/>
              <a:t>Copy the following sentences (</a:t>
            </a:r>
            <a:r>
              <a:rPr lang="en-US" sz="2000" dirty="0" smtClean="0">
                <a:solidFill>
                  <a:srgbClr val="FFFF00"/>
                </a:solidFill>
              </a:rPr>
              <a:t>skipping</a:t>
            </a:r>
            <a:r>
              <a:rPr lang="en-US" sz="2000" dirty="0" smtClean="0"/>
              <a:t> lines): </a:t>
            </a:r>
          </a:p>
          <a:p>
            <a:pPr marL="0" indent="0">
              <a:buNone/>
            </a:pPr>
            <a:r>
              <a:rPr lang="en-US" sz="2000" dirty="0" smtClean="0"/>
              <a:t>Esperanza </a:t>
            </a:r>
            <a:r>
              <a:rPr lang="en-US" sz="2000" dirty="0"/>
              <a:t>should be elected class president because</a:t>
            </a:r>
            <a:r>
              <a:rPr lang="en-US" sz="2000" i="1" dirty="0"/>
              <a:t> </a:t>
            </a:r>
            <a:r>
              <a:rPr lang="en-US" sz="2000" dirty="0"/>
              <a:t>she is a </a:t>
            </a:r>
            <a:r>
              <a:rPr lang="en-US" sz="2000" dirty="0" smtClean="0"/>
              <a:t>natural </a:t>
            </a:r>
            <a:r>
              <a:rPr lang="en-US" sz="2000" dirty="0"/>
              <a:t>leader. When we got lost in the Yosemite Mountains on our class trip, Esperanza took control </a:t>
            </a:r>
            <a:r>
              <a:rPr lang="en-US" sz="2000" dirty="0" smtClean="0"/>
              <a:t>and </a:t>
            </a:r>
            <a:r>
              <a:rPr lang="en-US" sz="2000" dirty="0"/>
              <a:t>navigated us back to </a:t>
            </a:r>
            <a:r>
              <a:rPr lang="en-US" sz="2000" dirty="0" smtClean="0"/>
              <a:t>civilization. &gt;&gt;&gt;</a:t>
            </a:r>
            <a:endParaRPr lang="en-US" sz="2000" b="1" u="sng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Although </a:t>
            </a:r>
            <a:r>
              <a:rPr lang="en-US" sz="2000" dirty="0"/>
              <a:t>Talia is running for a second term, she has not kept her campaign promises.</a:t>
            </a:r>
            <a:endParaRPr lang="en-US" sz="20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u="sng" dirty="0" smtClean="0"/>
              <a:t>				</a:t>
            </a:r>
            <a:endParaRPr lang="en-US" sz="2000" b="1" u="sng" dirty="0"/>
          </a:p>
          <a:p>
            <a:pPr marL="0" indent="0">
              <a:buNone/>
            </a:pPr>
            <a:r>
              <a:rPr lang="en-US" sz="2400" b="1" u="sng" dirty="0" smtClean="0"/>
              <a:t>AGENDA</a:t>
            </a:r>
            <a:endParaRPr lang="en-US" sz="2400" b="1" u="sng" dirty="0"/>
          </a:p>
          <a:p>
            <a:r>
              <a:rPr lang="en-US" sz="2000" dirty="0" smtClean="0"/>
              <a:t>Take notes: Claims, Reasons, Evidence, Counterclaims/Rebuttal</a:t>
            </a:r>
          </a:p>
          <a:p>
            <a:r>
              <a:rPr lang="en-US" sz="2000" dirty="0" smtClean="0"/>
              <a:t>Complete The Third Wave document analysis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Today: Notebook Check</a:t>
            </a:r>
          </a:p>
          <a:p>
            <a:pPr marL="0" indent="0">
              <a:buFont typeface="Wingdings"/>
              <a:buChar char="Ø"/>
            </a:pPr>
            <a:r>
              <a:rPr lang="en-US" sz="2000" b="1" dirty="0" smtClean="0">
                <a:solidFill>
                  <a:srgbClr val="FFFF00"/>
                </a:solidFill>
              </a:rPr>
              <a:t> M, 4Mar2019: The Third Wave doc analysis packet</a:t>
            </a:r>
          </a:p>
          <a:p>
            <a:pPr marL="0" indent="0">
              <a:buFont typeface="Wingdings"/>
              <a:buChar char="Ø"/>
            </a:pPr>
            <a:endParaRPr lang="en-US" sz="21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claim</a:t>
            </a:r>
            <a:r>
              <a:rPr lang="en-US" dirty="0"/>
              <a:t> is your </a:t>
            </a:r>
            <a:r>
              <a:rPr lang="en-US" b="1" dirty="0">
                <a:solidFill>
                  <a:srgbClr val="FFFF00"/>
                </a:solidFill>
              </a:rPr>
              <a:t>ARGUMENT</a:t>
            </a:r>
            <a:r>
              <a:rPr lang="en-US" b="1" dirty="0"/>
              <a:t>. </a:t>
            </a:r>
            <a:r>
              <a:rPr lang="en-US" dirty="0"/>
              <a:t>Claims are statements of belief that can be </a:t>
            </a:r>
            <a:r>
              <a:rPr lang="en-US" dirty="0" smtClean="0"/>
              <a:t>argued against.</a:t>
            </a:r>
          </a:p>
          <a:p>
            <a:pPr lvl="1"/>
            <a:r>
              <a:rPr lang="en-US" i="1" dirty="0" smtClean="0"/>
              <a:t>Ex Gratia (e.g. – for example)</a:t>
            </a:r>
            <a:r>
              <a:rPr lang="en-US" dirty="0" smtClean="0"/>
              <a:t>: Esperanza </a:t>
            </a:r>
            <a:r>
              <a:rPr lang="en-US" dirty="0" smtClean="0">
                <a:solidFill>
                  <a:srgbClr val="FFFF00"/>
                </a:solidFill>
              </a:rPr>
              <a:t>should</a:t>
            </a:r>
            <a:r>
              <a:rPr lang="en-US" dirty="0" smtClean="0"/>
              <a:t> </a:t>
            </a:r>
            <a:r>
              <a:rPr lang="en-US" dirty="0"/>
              <a:t>be elected class president.</a:t>
            </a:r>
          </a:p>
        </p:txBody>
      </p:sp>
    </p:spTree>
    <p:extLst>
      <p:ext uri="{BB962C8B-B14F-4D97-AF65-F5344CB8AC3E}">
        <p14:creationId xmlns:p14="http://schemas.microsoft.com/office/powerpoint/2010/main" val="30667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 smtClean="0"/>
              <a:t>reason</a:t>
            </a:r>
            <a:r>
              <a:rPr lang="en-US" dirty="0" smtClean="0"/>
              <a:t> </a:t>
            </a:r>
            <a:r>
              <a:rPr lang="en-US" dirty="0"/>
              <a:t>is your </a:t>
            </a:r>
            <a:r>
              <a:rPr lang="en-US" b="1" dirty="0">
                <a:solidFill>
                  <a:srgbClr val="FFFF00"/>
                </a:solidFill>
              </a:rPr>
              <a:t>LOGICAL SUPPORT</a:t>
            </a:r>
            <a:r>
              <a:rPr lang="en-US" dirty="0"/>
              <a:t>. Reasons are statements of logic </a:t>
            </a:r>
            <a:r>
              <a:rPr lang="en-US" dirty="0" smtClean="0"/>
              <a:t>that support </a:t>
            </a:r>
            <a:r>
              <a:rPr lang="en-US" dirty="0"/>
              <a:t>your statement or </a:t>
            </a:r>
            <a:r>
              <a:rPr lang="en-US" dirty="0" smtClean="0"/>
              <a:t>belief, </a:t>
            </a:r>
            <a:r>
              <a:rPr lang="en-US" i="1" dirty="0" smtClean="0"/>
              <a:t>id </a:t>
            </a:r>
            <a:r>
              <a:rPr lang="en-US" i="1" dirty="0" err="1" smtClean="0"/>
              <a:t>est</a:t>
            </a:r>
            <a:r>
              <a:rPr lang="en-US" i="1" dirty="0" smtClean="0"/>
              <a:t> (i.e. – that is to say)</a:t>
            </a:r>
            <a:r>
              <a:rPr lang="en-US" dirty="0" smtClean="0"/>
              <a:t>, </a:t>
            </a:r>
            <a:r>
              <a:rPr lang="en-US" dirty="0"/>
              <a:t>your </a:t>
            </a:r>
            <a:r>
              <a:rPr lang="en-US" dirty="0" smtClean="0"/>
              <a:t>claim.</a:t>
            </a:r>
          </a:p>
          <a:p>
            <a:pPr lvl="1"/>
            <a:r>
              <a:rPr lang="en-US" i="1" dirty="0" smtClean="0"/>
              <a:t>Ex </a:t>
            </a:r>
            <a:r>
              <a:rPr lang="en-US" i="1" dirty="0"/>
              <a:t>Gratia </a:t>
            </a:r>
            <a:r>
              <a:rPr lang="en-US" i="1" dirty="0" smtClean="0"/>
              <a:t>(</a:t>
            </a:r>
            <a:r>
              <a:rPr lang="en-US" i="1" dirty="0"/>
              <a:t>e.g. – for example</a:t>
            </a:r>
            <a:r>
              <a:rPr lang="en-US" i="1" dirty="0" smtClean="0"/>
              <a:t>)</a:t>
            </a:r>
            <a:r>
              <a:rPr lang="en-US" dirty="0" smtClean="0"/>
              <a:t>: </a:t>
            </a:r>
            <a:r>
              <a:rPr lang="en-US" dirty="0"/>
              <a:t>Esperanza should be elected class </a:t>
            </a:r>
            <a:r>
              <a:rPr lang="en-US" dirty="0" smtClean="0"/>
              <a:t>president </a:t>
            </a:r>
            <a:r>
              <a:rPr lang="en-US" dirty="0">
                <a:solidFill>
                  <a:srgbClr val="FFFF00"/>
                </a:solidFill>
              </a:rPr>
              <a:t>because</a:t>
            </a:r>
            <a:r>
              <a:rPr lang="en-US" i="1" dirty="0"/>
              <a:t> </a:t>
            </a:r>
            <a:r>
              <a:rPr lang="en-US" dirty="0" smtClean="0"/>
              <a:t>she is </a:t>
            </a:r>
            <a:r>
              <a:rPr lang="en-US" dirty="0"/>
              <a:t>a natural leader.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Evidence</a:t>
            </a:r>
            <a:r>
              <a:rPr lang="en-US" dirty="0"/>
              <a:t> is your </a:t>
            </a:r>
            <a:r>
              <a:rPr lang="en-US" b="1" dirty="0">
                <a:solidFill>
                  <a:srgbClr val="FFFF00"/>
                </a:solidFill>
              </a:rPr>
              <a:t>PROOF</a:t>
            </a:r>
            <a:r>
              <a:rPr lang="en-US" b="1" dirty="0"/>
              <a:t>. </a:t>
            </a:r>
            <a:r>
              <a:rPr lang="en-US" dirty="0"/>
              <a:t>Evidence comes from sources, fieldwork, </a:t>
            </a:r>
            <a:r>
              <a:rPr lang="en-US" dirty="0" smtClean="0"/>
              <a:t>and research.</a:t>
            </a:r>
          </a:p>
          <a:p>
            <a:pPr lvl="1"/>
            <a:r>
              <a:rPr lang="en-US" i="1" dirty="0" smtClean="0"/>
              <a:t>Ex </a:t>
            </a:r>
            <a:r>
              <a:rPr lang="en-US" i="1" dirty="0"/>
              <a:t>Gratia </a:t>
            </a:r>
            <a:r>
              <a:rPr lang="en-US" i="1" dirty="0" smtClean="0"/>
              <a:t>(e.g. – for </a:t>
            </a:r>
            <a:r>
              <a:rPr lang="en-US" i="1" dirty="0"/>
              <a:t>example)</a:t>
            </a:r>
            <a:r>
              <a:rPr lang="en-US" dirty="0"/>
              <a:t>: Esperanza should be elected class president because</a:t>
            </a:r>
            <a:r>
              <a:rPr lang="en-US" i="1" dirty="0"/>
              <a:t> </a:t>
            </a:r>
            <a:r>
              <a:rPr lang="en-US" dirty="0"/>
              <a:t>she is a natural leader</a:t>
            </a:r>
            <a:r>
              <a:rPr lang="en-US" dirty="0" smtClean="0"/>
              <a:t>. </a:t>
            </a:r>
            <a:r>
              <a:rPr lang="en-US" dirty="0"/>
              <a:t>When we got lost in the </a:t>
            </a:r>
            <a:r>
              <a:rPr lang="en-US" dirty="0" smtClean="0"/>
              <a:t>Yosemite </a:t>
            </a:r>
            <a:r>
              <a:rPr lang="en-US" dirty="0"/>
              <a:t>Mountains on our class trip, </a:t>
            </a:r>
            <a:r>
              <a:rPr lang="en-US" dirty="0" smtClean="0">
                <a:solidFill>
                  <a:srgbClr val="FFFF00"/>
                </a:solidFill>
              </a:rPr>
              <a:t>Esperanza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took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control </a:t>
            </a:r>
            <a:r>
              <a:rPr lang="en-US" dirty="0"/>
              <a:t>and navigated us back to civilization.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Seating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gather your things and listen for your name. You will be assigned a new seat.</a:t>
            </a:r>
            <a:endParaRPr lang="en-US" dirty="0"/>
          </a:p>
        </p:txBody>
      </p:sp>
      <p:pic>
        <p:nvPicPr>
          <p:cNvPr id="2050" name="Picture 2" descr="http://www.rhinoden.com/wp-content/uploads/2012/07/college-classroo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86183"/>
            <a:ext cx="5267325" cy="35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Counter-claim/Rebuttal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Counter-claim/Rebuttal</a:t>
            </a:r>
            <a:r>
              <a:rPr lang="en-US" dirty="0" smtClean="0"/>
              <a:t> describes </a:t>
            </a:r>
            <a:r>
              <a:rPr lang="en-US" dirty="0"/>
              <a:t>other plausible claims with </a:t>
            </a:r>
            <a:r>
              <a:rPr lang="en-US" b="1" dirty="0" smtClean="0">
                <a:solidFill>
                  <a:srgbClr val="FFFF00"/>
                </a:solidFill>
              </a:rPr>
              <a:t>COUNTER EVIDENCE </a:t>
            </a:r>
            <a:r>
              <a:rPr lang="en-US" dirty="0" smtClean="0"/>
              <a:t>and reasoning.</a:t>
            </a:r>
            <a:endParaRPr lang="en-US" u="sng" dirty="0" smtClean="0"/>
          </a:p>
          <a:p>
            <a:pPr lvl="1"/>
            <a:r>
              <a:rPr lang="en-US" i="1" dirty="0" smtClean="0"/>
              <a:t>Ex </a:t>
            </a:r>
            <a:r>
              <a:rPr lang="en-US" i="1" dirty="0"/>
              <a:t>Gratia </a:t>
            </a:r>
            <a:r>
              <a:rPr lang="en-US" i="1" dirty="0" smtClean="0"/>
              <a:t>(e.g. – for </a:t>
            </a:r>
            <a:r>
              <a:rPr lang="en-US" i="1" dirty="0"/>
              <a:t>example)</a:t>
            </a:r>
            <a:r>
              <a:rPr lang="en-US" dirty="0"/>
              <a:t>: Esperanza should be elected class president because</a:t>
            </a:r>
            <a:r>
              <a:rPr lang="en-US" i="1" dirty="0"/>
              <a:t> </a:t>
            </a:r>
            <a:r>
              <a:rPr lang="en-US" dirty="0"/>
              <a:t>she is a natural leader</a:t>
            </a:r>
            <a:r>
              <a:rPr lang="en-US" dirty="0" smtClean="0"/>
              <a:t>. </a:t>
            </a:r>
            <a:r>
              <a:rPr lang="en-US" dirty="0"/>
              <a:t>When we got lost in the </a:t>
            </a:r>
            <a:r>
              <a:rPr lang="en-US" dirty="0" smtClean="0"/>
              <a:t>Yosemite </a:t>
            </a:r>
            <a:r>
              <a:rPr lang="en-US" dirty="0"/>
              <a:t>Mountains on our class trip, </a:t>
            </a:r>
            <a:r>
              <a:rPr lang="en-US" dirty="0" smtClean="0"/>
              <a:t>Esperanza took</a:t>
            </a:r>
            <a:r>
              <a:rPr lang="en-US" dirty="0"/>
              <a:t> </a:t>
            </a:r>
            <a:r>
              <a:rPr lang="en-US" dirty="0" smtClean="0"/>
              <a:t>control </a:t>
            </a:r>
            <a:r>
              <a:rPr lang="en-US" dirty="0"/>
              <a:t>and navigated us back to civilization</a:t>
            </a:r>
            <a:r>
              <a:rPr lang="en-US" dirty="0" smtClean="0"/>
              <a:t>. Although Talia is running for a second term, she has </a:t>
            </a:r>
            <a:r>
              <a:rPr lang="en-US" dirty="0" smtClean="0">
                <a:solidFill>
                  <a:srgbClr val="FFFF00"/>
                </a:solidFill>
              </a:rPr>
              <a:t>not kept her campaign promises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could work </a:t>
            </a:r>
            <a:r>
              <a:rPr lang="en-US" dirty="0" smtClean="0"/>
              <a:t>at </a:t>
            </a:r>
            <a:r>
              <a:rPr lang="en-US" dirty="0"/>
              <a:t>Culver City High School because</a:t>
            </a:r>
            <a:r>
              <a:rPr lang="en-US" b="1" dirty="0"/>
              <a:t> </a:t>
            </a:r>
            <a:r>
              <a:rPr lang="en-US" b="1" i="1" dirty="0" smtClean="0"/>
              <a:t>, </a:t>
            </a:r>
            <a:r>
              <a:rPr lang="en-US" dirty="0" smtClean="0"/>
              <a:t>although</a:t>
            </a:r>
            <a:r>
              <a:rPr lang="en-US" b="1" i="1" dirty="0"/>
              <a:t> </a:t>
            </a:r>
            <a:r>
              <a:rPr lang="en-US" dirty="0" smtClean="0"/>
              <a:t>it </a:t>
            </a:r>
            <a:r>
              <a:rPr lang="en-US" dirty="0"/>
              <a:t>is 2019 and not 1967, </a:t>
            </a:r>
            <a:r>
              <a:rPr lang="en-US" dirty="0" smtClean="0"/>
              <a:t>teenagers today </a:t>
            </a:r>
            <a:r>
              <a:rPr lang="en-US" dirty="0"/>
              <a:t>are not very different from those in the </a:t>
            </a:r>
            <a:r>
              <a:rPr lang="en-US" dirty="0" smtClean="0"/>
              <a:t>past, in terms of being influenced by peer pressure.</a:t>
            </a:r>
          </a:p>
        </p:txBody>
      </p:sp>
    </p:spTree>
    <p:extLst>
      <p:ext uri="{BB962C8B-B14F-4D97-AF65-F5344CB8AC3E}">
        <p14:creationId xmlns:p14="http://schemas.microsoft.com/office/powerpoint/2010/main" val="12379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</a:t>
            </a:r>
            <a:r>
              <a:rPr lang="en-US" u="sng" dirty="0"/>
              <a:t>could work </a:t>
            </a:r>
            <a:r>
              <a:rPr lang="en-US" b="1" i="1" dirty="0">
                <a:solidFill>
                  <a:srgbClr val="FFFF00"/>
                </a:solidFill>
              </a:rPr>
              <a:t>(claim)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Culver City High School </a:t>
            </a:r>
            <a:r>
              <a:rPr lang="en-US" dirty="0" smtClean="0"/>
              <a:t>because</a:t>
            </a:r>
            <a:r>
              <a:rPr lang="en-US" b="1" dirty="0" smtClean="0"/>
              <a:t>, </a:t>
            </a:r>
            <a:r>
              <a:rPr lang="en-US" dirty="0" smtClean="0"/>
              <a:t>although</a:t>
            </a:r>
            <a:r>
              <a:rPr lang="en-US" b="1" i="1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is 2019 and not 1967, </a:t>
            </a:r>
            <a:r>
              <a:rPr lang="en-US" dirty="0" smtClean="0"/>
              <a:t>teenagers today </a:t>
            </a:r>
            <a:r>
              <a:rPr lang="en-US" dirty="0"/>
              <a:t>are not very different from those in the </a:t>
            </a:r>
            <a:r>
              <a:rPr lang="en-US" dirty="0" smtClean="0"/>
              <a:t>past, in terms of being influenced by peer pressure.</a:t>
            </a:r>
          </a:p>
        </p:txBody>
      </p:sp>
    </p:spTree>
    <p:extLst>
      <p:ext uri="{BB962C8B-B14F-4D97-AF65-F5344CB8AC3E}">
        <p14:creationId xmlns:p14="http://schemas.microsoft.com/office/powerpoint/2010/main" val="28546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</a:t>
            </a:r>
            <a:r>
              <a:rPr lang="en-US" u="sng" dirty="0"/>
              <a:t>could work </a:t>
            </a:r>
            <a:r>
              <a:rPr lang="en-US" b="1" i="1" dirty="0">
                <a:solidFill>
                  <a:srgbClr val="FFFF00"/>
                </a:solidFill>
              </a:rPr>
              <a:t>(claim)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Culver City High School </a:t>
            </a:r>
            <a:r>
              <a:rPr lang="en-US" u="sng" dirty="0"/>
              <a:t>because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(reason)</a:t>
            </a:r>
            <a:r>
              <a:rPr lang="en-US" dirty="0"/>
              <a:t>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although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it is 2019 and not 1967, </a:t>
            </a:r>
            <a:r>
              <a:rPr lang="en-US" dirty="0" smtClean="0"/>
              <a:t>teenagers today </a:t>
            </a:r>
            <a:r>
              <a:rPr lang="en-US" dirty="0"/>
              <a:t>are not very different from those in the </a:t>
            </a:r>
            <a:r>
              <a:rPr lang="en-US" dirty="0" smtClean="0"/>
              <a:t>past, in terms of being influenced by peer pressure</a:t>
            </a:r>
            <a:r>
              <a:rPr lang="en-US" b="1" i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6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</a:t>
            </a:r>
            <a:r>
              <a:rPr lang="en-US" u="sng" dirty="0"/>
              <a:t>could work </a:t>
            </a:r>
            <a:r>
              <a:rPr lang="en-US" b="1" i="1" dirty="0">
                <a:solidFill>
                  <a:srgbClr val="FFFF00"/>
                </a:solidFill>
              </a:rPr>
              <a:t>(claim)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Culver City High School </a:t>
            </a:r>
            <a:r>
              <a:rPr lang="en-US" u="sng" dirty="0"/>
              <a:t>because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(reason)</a:t>
            </a:r>
            <a:r>
              <a:rPr lang="en-US" dirty="0"/>
              <a:t>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/>
              <a:t>although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counter-claim</a:t>
            </a:r>
            <a:r>
              <a:rPr lang="en-US" b="1" i="1" dirty="0">
                <a:solidFill>
                  <a:srgbClr val="FFFF00"/>
                </a:solidFill>
              </a:rPr>
              <a:t>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it is 2019 and not 1967, </a:t>
            </a:r>
            <a:r>
              <a:rPr lang="en-US" dirty="0" smtClean="0"/>
              <a:t>teenagers today </a:t>
            </a:r>
            <a:r>
              <a:rPr lang="en-US" dirty="0"/>
              <a:t>are not very different from those in the </a:t>
            </a:r>
            <a:r>
              <a:rPr lang="en-US" dirty="0" smtClean="0"/>
              <a:t>past, in terms of being influenced by peer pressure</a:t>
            </a:r>
            <a:r>
              <a:rPr lang="en-US" b="1" i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65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</a:t>
            </a:r>
            <a:r>
              <a:rPr lang="en-US" u="sng" dirty="0"/>
              <a:t>could work </a:t>
            </a:r>
            <a:r>
              <a:rPr lang="en-US" b="1" i="1" dirty="0">
                <a:solidFill>
                  <a:srgbClr val="FFFF00"/>
                </a:solidFill>
              </a:rPr>
              <a:t>(claim)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Culver City High School </a:t>
            </a:r>
            <a:r>
              <a:rPr lang="en-US" u="sng" dirty="0"/>
              <a:t>because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(reason)</a:t>
            </a:r>
            <a:r>
              <a:rPr lang="en-US" dirty="0"/>
              <a:t>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/>
              <a:t>although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counter-claim</a:t>
            </a:r>
            <a:r>
              <a:rPr lang="en-US" b="1" i="1" dirty="0">
                <a:solidFill>
                  <a:srgbClr val="FFFF00"/>
                </a:solidFill>
              </a:rPr>
              <a:t>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it is 2019 and not 1967, </a:t>
            </a:r>
            <a:r>
              <a:rPr lang="en-US" dirty="0" smtClean="0"/>
              <a:t>teenagers today </a:t>
            </a:r>
            <a:r>
              <a:rPr lang="en-US" dirty="0"/>
              <a:t>are </a:t>
            </a:r>
            <a:r>
              <a:rPr lang="en-US" u="sng" dirty="0"/>
              <a:t>not very different</a:t>
            </a:r>
            <a:r>
              <a:rPr lang="en-US" dirty="0"/>
              <a:t> from those in the </a:t>
            </a:r>
            <a:r>
              <a:rPr lang="en-US" dirty="0" smtClean="0"/>
              <a:t>past, in terms of being influenced by peer pressure </a:t>
            </a:r>
            <a:r>
              <a:rPr lang="en-US" b="1" i="1" dirty="0" smtClean="0">
                <a:solidFill>
                  <a:srgbClr val="FFFF00"/>
                </a:solidFill>
              </a:rPr>
              <a:t>(evidence)</a:t>
            </a:r>
            <a:r>
              <a:rPr lang="en-US" b="1" i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35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Summarize</a:t>
            </a:r>
            <a:r>
              <a:rPr lang="en-US" dirty="0" smtClean="0"/>
              <a:t> </a:t>
            </a:r>
            <a:r>
              <a:rPr lang="en-US" dirty="0"/>
              <a:t>how the third wave developed so </a:t>
            </a:r>
            <a:r>
              <a:rPr lang="en-US" dirty="0" smtClean="0"/>
              <a:t>quickly.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Discussion Questions: </a:t>
            </a:r>
            <a:r>
              <a:rPr lang="en-US" dirty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rite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FF00"/>
                </a:solidFill>
              </a:rPr>
              <a:t>complete sentences </a:t>
            </a:r>
            <a:r>
              <a:rPr lang="en-US" dirty="0" smtClean="0"/>
              <a:t>using </a:t>
            </a:r>
            <a:r>
              <a:rPr lang="en-US" dirty="0"/>
              <a:t>c</a:t>
            </a:r>
            <a:r>
              <a:rPr lang="en-US" dirty="0" smtClean="0"/>
              <a:t>laims, reasons, evidence, and counter-claims/rebuttals.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Answers must be in </a:t>
            </a:r>
            <a:r>
              <a:rPr lang="en-US" dirty="0" smtClean="0">
                <a:solidFill>
                  <a:srgbClr val="FFFF00"/>
                </a:solidFill>
              </a:rPr>
              <a:t>Third Person </a:t>
            </a:r>
            <a:r>
              <a:rPr lang="en-US" dirty="0" smtClean="0"/>
              <a:t>(he, she, </a:t>
            </a:r>
            <a:r>
              <a:rPr lang="en-US" dirty="0"/>
              <a:t>i</a:t>
            </a:r>
            <a:r>
              <a:rPr lang="en-US" dirty="0" smtClean="0"/>
              <a:t>t, they,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</a:t>
            </a:r>
            <a:r>
              <a:rPr lang="en-US" dirty="0"/>
              <a:t>4</a:t>
            </a:r>
            <a:r>
              <a:rPr lang="en-US" dirty="0" smtClean="0"/>
              <a:t> March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200" dirty="0" smtClean="0"/>
              <a:t>Identify Claims, Reasons, Evidence, and Counterclaims in Chapter 1 of Animal Farm.</a:t>
            </a:r>
          </a:p>
          <a:p>
            <a:pPr marL="0" indent="0">
              <a:buNone/>
            </a:pPr>
            <a:r>
              <a:rPr lang="en-US" sz="2400" b="1" u="sng" dirty="0" smtClean="0"/>
              <a:t>WARM-UP</a:t>
            </a:r>
            <a:endParaRPr lang="en-US" sz="2400" b="1" u="sng" dirty="0"/>
          </a:p>
          <a:p>
            <a:pPr marL="0" indent="0">
              <a:buNone/>
            </a:pPr>
            <a:r>
              <a:rPr lang="en-US" sz="2200" dirty="0" smtClean="0"/>
              <a:t>If you had to convince your colleagues in the classroom to take over the school, how would you do it? (5 sent.)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AGENDA</a:t>
            </a:r>
            <a:endParaRPr lang="en-US" sz="2400" b="1" u="sng" dirty="0"/>
          </a:p>
          <a:p>
            <a:r>
              <a:rPr lang="en-US" sz="2400" dirty="0" smtClean="0"/>
              <a:t>Pick up Animal Farm at library</a:t>
            </a:r>
          </a:p>
          <a:p>
            <a:r>
              <a:rPr lang="en-US" sz="2400" dirty="0" smtClean="0"/>
              <a:t>George Orwell Notes</a:t>
            </a:r>
          </a:p>
          <a:p>
            <a:r>
              <a:rPr lang="en-US" sz="2400" dirty="0" smtClean="0"/>
              <a:t>Begin Chapter 1: Animal Farm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Today: </a:t>
            </a:r>
            <a:r>
              <a:rPr lang="en-US" sz="2400" b="1" dirty="0">
                <a:solidFill>
                  <a:srgbClr val="FFFF00"/>
                </a:solidFill>
              </a:rPr>
              <a:t>The Third Wave </a:t>
            </a:r>
            <a:r>
              <a:rPr lang="en-US" sz="2400" b="1" dirty="0" smtClean="0">
                <a:solidFill>
                  <a:srgbClr val="FFFF00"/>
                </a:solidFill>
              </a:rPr>
              <a:t>Packet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Font typeface="Wingdings"/>
              <a:buChar char="Ø"/>
            </a:pPr>
            <a:endParaRPr lang="en-US" sz="21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animal f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2876550" cy="161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5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george orwel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71800"/>
            <a:ext cx="2133600" cy="28421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Orwell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FF00"/>
                </a:solidFill>
              </a:rPr>
              <a:t>Watch video (link below)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FF00"/>
                </a:solidFill>
              </a:rPr>
              <a:t>Write 1 fact for each of the 5 Ws: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Who?...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What?...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Where?...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When?...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Why?...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172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https://www.youtube.com/watch?v=kvXU3vzHq8E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Annotations – </a:t>
            </a:r>
            <a:r>
              <a:rPr lang="en-US" b="1" dirty="0">
                <a:solidFill>
                  <a:srgbClr val="FFFF00"/>
                </a:solidFill>
              </a:rPr>
              <a:t>10 points</a:t>
            </a:r>
          </a:p>
          <a:p>
            <a:pPr lvl="1"/>
            <a:r>
              <a:rPr lang="en-US" dirty="0"/>
              <a:t>All underlined words are accompanied by comments</a:t>
            </a:r>
          </a:p>
          <a:p>
            <a:r>
              <a:rPr lang="en-US" dirty="0"/>
              <a:t>Multiple Choice – </a:t>
            </a:r>
            <a:r>
              <a:rPr lang="en-US" dirty="0">
                <a:solidFill>
                  <a:srgbClr val="FFFF00"/>
                </a:solidFill>
              </a:rPr>
              <a:t>2 points each </a:t>
            </a:r>
            <a:r>
              <a:rPr lang="en-US" b="1" dirty="0" smtClean="0">
                <a:solidFill>
                  <a:srgbClr val="FFFF00"/>
                </a:solidFill>
              </a:rPr>
              <a:t>(8 </a:t>
            </a:r>
            <a:r>
              <a:rPr lang="en-US" b="1" dirty="0">
                <a:solidFill>
                  <a:srgbClr val="FFFF00"/>
                </a:solidFill>
              </a:rPr>
              <a:t>points)</a:t>
            </a:r>
          </a:p>
          <a:p>
            <a:r>
              <a:rPr lang="en-US" dirty="0" smtClean="0"/>
              <a:t>Summary – </a:t>
            </a:r>
            <a:r>
              <a:rPr lang="en-US" b="1" dirty="0" smtClean="0">
                <a:solidFill>
                  <a:srgbClr val="FFFF00"/>
                </a:solidFill>
              </a:rPr>
              <a:t>10 points</a:t>
            </a:r>
          </a:p>
          <a:p>
            <a:pPr lvl="1"/>
            <a:r>
              <a:rPr lang="en-US" dirty="0" smtClean="0"/>
              <a:t>Describe process of change over time through the use of </a:t>
            </a:r>
            <a:r>
              <a:rPr lang="en-US" dirty="0" smtClean="0">
                <a:solidFill>
                  <a:srgbClr val="FFFF00"/>
                </a:solidFill>
              </a:rPr>
              <a:t>transitional phrases </a:t>
            </a:r>
            <a:r>
              <a:rPr lang="en-US" dirty="0" smtClean="0"/>
              <a:t>(next, after, then); and </a:t>
            </a:r>
            <a:r>
              <a:rPr lang="en-US" dirty="0" smtClean="0">
                <a:solidFill>
                  <a:srgbClr val="FFFF00"/>
                </a:solidFill>
              </a:rPr>
              <a:t>cause and effect </a:t>
            </a:r>
            <a:r>
              <a:rPr lang="en-US" dirty="0" smtClean="0"/>
              <a:t>(because x, then y)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Discussion Questions – </a:t>
            </a:r>
            <a:r>
              <a:rPr lang="en-US" dirty="0" smtClean="0">
                <a:solidFill>
                  <a:srgbClr val="FFFF00"/>
                </a:solidFill>
              </a:rPr>
              <a:t>10 </a:t>
            </a:r>
            <a:r>
              <a:rPr lang="en-US" dirty="0">
                <a:solidFill>
                  <a:srgbClr val="FFFF00"/>
                </a:solidFill>
              </a:rPr>
              <a:t>points each </a:t>
            </a:r>
            <a:r>
              <a:rPr lang="en-US" b="1" dirty="0" smtClean="0">
                <a:solidFill>
                  <a:srgbClr val="FFFF00"/>
                </a:solidFill>
              </a:rPr>
              <a:t>(30 </a:t>
            </a:r>
            <a:r>
              <a:rPr lang="en-US" b="1" dirty="0">
                <a:solidFill>
                  <a:srgbClr val="FFFF00"/>
                </a:solidFill>
              </a:rPr>
              <a:t>points)</a:t>
            </a:r>
          </a:p>
          <a:p>
            <a:pPr lvl="1"/>
            <a:r>
              <a:rPr lang="en-US" dirty="0"/>
              <a:t>Claim – </a:t>
            </a:r>
            <a:r>
              <a:rPr lang="en-US" dirty="0">
                <a:solidFill>
                  <a:srgbClr val="FFFF00"/>
                </a:solidFill>
              </a:rPr>
              <a:t>2 points</a:t>
            </a:r>
          </a:p>
          <a:p>
            <a:pPr lvl="1"/>
            <a:r>
              <a:rPr lang="en-US" dirty="0"/>
              <a:t>Reason – </a:t>
            </a:r>
            <a:r>
              <a:rPr lang="en-US" dirty="0">
                <a:solidFill>
                  <a:srgbClr val="FFFF00"/>
                </a:solidFill>
              </a:rPr>
              <a:t>2 points</a:t>
            </a:r>
          </a:p>
          <a:p>
            <a:pPr lvl="1"/>
            <a:r>
              <a:rPr lang="en-US" dirty="0"/>
              <a:t>Evidence – </a:t>
            </a:r>
            <a:r>
              <a:rPr lang="en-US" dirty="0">
                <a:solidFill>
                  <a:srgbClr val="FFFF00"/>
                </a:solidFill>
              </a:rPr>
              <a:t>2 points</a:t>
            </a:r>
          </a:p>
          <a:p>
            <a:pPr lvl="1"/>
            <a:r>
              <a:rPr lang="en-US" dirty="0" smtClean="0"/>
              <a:t>Grammar</a:t>
            </a:r>
            <a:r>
              <a:rPr lang="en-US" dirty="0"/>
              <a:t>, Syntax, and Spelling – </a:t>
            </a:r>
            <a:r>
              <a:rPr lang="en-US" dirty="0">
                <a:solidFill>
                  <a:srgbClr val="FFFF00"/>
                </a:solidFill>
              </a:rPr>
              <a:t>2 </a:t>
            </a:r>
            <a:r>
              <a:rPr lang="en-US" dirty="0" smtClean="0">
                <a:solidFill>
                  <a:srgbClr val="FFFF00"/>
                </a:solidFill>
              </a:rPr>
              <a:t>points</a:t>
            </a:r>
          </a:p>
          <a:p>
            <a:pPr lvl="1"/>
            <a:r>
              <a:rPr lang="en-US" dirty="0" smtClean="0"/>
              <a:t>Third person –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points</a:t>
            </a:r>
            <a:endParaRPr lang="en-US" dirty="0">
              <a:solidFill>
                <a:srgbClr val="FFFF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TOTAL: </a:t>
            </a:r>
            <a:r>
              <a:rPr lang="en-US" b="1" dirty="0" smtClean="0">
                <a:solidFill>
                  <a:srgbClr val="FFFF00"/>
                </a:solidFill>
              </a:rPr>
              <a:t>58 POINTS</a:t>
            </a:r>
          </a:p>
        </p:txBody>
      </p:sp>
    </p:spTree>
    <p:extLst>
      <p:ext uri="{BB962C8B-B14F-4D97-AF65-F5344CB8AC3E}">
        <p14:creationId xmlns:p14="http://schemas.microsoft.com/office/powerpoint/2010/main" val="18357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To Take Notes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out your </a:t>
            </a:r>
            <a:r>
              <a:rPr lang="en-US" dirty="0" smtClean="0">
                <a:solidFill>
                  <a:srgbClr val="FFFF00"/>
                </a:solidFill>
              </a:rPr>
              <a:t>notebook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pen/pencil</a:t>
            </a:r>
            <a:r>
              <a:rPr lang="en-US" dirty="0" smtClean="0"/>
              <a:t> and prepare to </a:t>
            </a:r>
            <a:r>
              <a:rPr lang="en-US" dirty="0" smtClean="0">
                <a:solidFill>
                  <a:srgbClr val="FFFF00"/>
                </a:solidFill>
              </a:rPr>
              <a:t>copy</a:t>
            </a:r>
            <a:r>
              <a:rPr lang="en-US" dirty="0" smtClean="0"/>
              <a:t> the information on the next few slides </a:t>
            </a:r>
            <a:r>
              <a:rPr lang="en-US" dirty="0" smtClean="0">
                <a:solidFill>
                  <a:srgbClr val="FFFF00"/>
                </a:solidFill>
              </a:rPr>
              <a:t>in your own words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www.atulhost.com/wp-content/uploads/2017/09/note-taking-ap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52809"/>
            <a:ext cx="5866403" cy="33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</a:t>
            </a:r>
            <a:r>
              <a:rPr lang="en-US" dirty="0"/>
              <a:t>5</a:t>
            </a:r>
            <a:r>
              <a:rPr lang="en-US" dirty="0" smtClean="0"/>
              <a:t> March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200" dirty="0" smtClean="0"/>
              <a:t>Identify Claims, Reasons, and Evidence in Chapter 1 of A.F.</a:t>
            </a:r>
          </a:p>
          <a:p>
            <a:pPr marL="0" indent="0">
              <a:buNone/>
            </a:pPr>
            <a:r>
              <a:rPr lang="en-US" sz="2400" b="1" u="sng" dirty="0" smtClean="0"/>
              <a:t>WARM-UP</a:t>
            </a:r>
            <a:endParaRPr lang="en-US" sz="2400" b="1" u="sng" dirty="0"/>
          </a:p>
          <a:p>
            <a:pPr marL="0" indent="0">
              <a:buNone/>
            </a:pPr>
            <a:r>
              <a:rPr lang="en-US" sz="2200" dirty="0" smtClean="0"/>
              <a:t>Copy the following </a:t>
            </a:r>
            <a:r>
              <a:rPr lang="en-US" sz="2200" dirty="0" err="1" smtClean="0"/>
              <a:t>vocab</a:t>
            </a:r>
            <a:r>
              <a:rPr lang="en-US" sz="2200" dirty="0" smtClean="0"/>
              <a:t> words: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Cynical (</a:t>
            </a:r>
            <a:r>
              <a:rPr lang="en-US" sz="2200" dirty="0" err="1" smtClean="0"/>
              <a:t>adj</a:t>
            </a:r>
            <a:r>
              <a:rPr lang="en-US" sz="2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Dissentient (</a:t>
            </a:r>
            <a:r>
              <a:rPr lang="en-US" sz="2200" dirty="0" err="1" smtClean="0"/>
              <a:t>adj</a:t>
            </a:r>
            <a:r>
              <a:rPr lang="en-US" sz="2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Enmity (n)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Ensconce (v)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Plaited (</a:t>
            </a:r>
            <a:r>
              <a:rPr lang="en-US" sz="2200" dirty="0" err="1" smtClean="0"/>
              <a:t>adj</a:t>
            </a:r>
            <a:r>
              <a:rPr lang="en-US" sz="2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Benevolent (</a:t>
            </a:r>
            <a:r>
              <a:rPr lang="en-US" sz="2200" dirty="0" err="1" smtClean="0"/>
              <a:t>adj</a:t>
            </a:r>
            <a:r>
              <a:rPr lang="en-US" sz="2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Abolish (v)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AGENDA</a:t>
            </a:r>
            <a:endParaRPr lang="en-US" sz="2400" b="1" u="sng" dirty="0"/>
          </a:p>
          <a:p>
            <a:r>
              <a:rPr lang="en-US" sz="2400" dirty="0" smtClean="0"/>
              <a:t>AF Annotation Notes</a:t>
            </a:r>
          </a:p>
          <a:p>
            <a:r>
              <a:rPr lang="en-US" sz="2400" dirty="0" smtClean="0"/>
              <a:t>Read AF Ch. 1</a:t>
            </a:r>
          </a:p>
          <a:p>
            <a:r>
              <a:rPr lang="en-US" sz="2400" dirty="0" smtClean="0"/>
              <a:t>Annotate AF Ch. 1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 R, 7Mar2019 Animal Farm Ch. 1 Annotations</a:t>
            </a: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animal f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705788"/>
            <a:ext cx="2876550" cy="161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7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Farm Ch. 1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Cynical (</a:t>
            </a:r>
            <a:r>
              <a:rPr lang="en-US" dirty="0" err="1" smtClean="0"/>
              <a:t>adj</a:t>
            </a:r>
            <a:r>
              <a:rPr lang="en-US" dirty="0" smtClean="0"/>
              <a:t>) – tending to disbelieve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Dissentient (</a:t>
            </a:r>
            <a:r>
              <a:rPr lang="en-US" dirty="0" err="1" smtClean="0"/>
              <a:t>adj</a:t>
            </a:r>
            <a:r>
              <a:rPr lang="en-US" dirty="0" smtClean="0"/>
              <a:t>) – disagreeing; describing a person who disagrees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Enmity (n) – mutual hatred or hostility, ill will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Ensconce (v) – settle comfortably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Plaited (</a:t>
            </a:r>
            <a:r>
              <a:rPr lang="en-US" dirty="0" err="1" smtClean="0"/>
              <a:t>adj</a:t>
            </a:r>
            <a:r>
              <a:rPr lang="en-US" dirty="0" smtClean="0"/>
              <a:t>) – braided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Benevolent (</a:t>
            </a:r>
            <a:r>
              <a:rPr lang="en-US" dirty="0" err="1" smtClean="0"/>
              <a:t>adj</a:t>
            </a:r>
            <a:r>
              <a:rPr lang="en-US" dirty="0" smtClean="0"/>
              <a:t>) – kind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Abolish (v) – to get rid of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Farm Annotation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00"/>
                </a:solidFill>
              </a:rPr>
              <a:t>DOK 1</a:t>
            </a:r>
          </a:p>
          <a:p>
            <a:pPr lvl="1"/>
            <a:r>
              <a:rPr lang="en-US" u="sng" dirty="0"/>
              <a:t>Character development</a:t>
            </a:r>
            <a:r>
              <a:rPr lang="en-US" dirty="0"/>
              <a:t> and motivations</a:t>
            </a:r>
          </a:p>
          <a:p>
            <a:pPr lvl="1"/>
            <a:r>
              <a:rPr lang="en-US" u="sng" dirty="0"/>
              <a:t>Predictions</a:t>
            </a:r>
            <a:r>
              <a:rPr lang="en-US" dirty="0"/>
              <a:t> about how an event will impact the story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00"/>
                </a:solidFill>
              </a:rPr>
              <a:t>DOK 2</a:t>
            </a:r>
          </a:p>
          <a:p>
            <a:pPr lvl="1"/>
            <a:r>
              <a:rPr lang="en-US" dirty="0"/>
              <a:t>Types of </a:t>
            </a:r>
            <a:r>
              <a:rPr lang="en-US" u="sng" dirty="0"/>
              <a:t>propaganda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00"/>
                </a:solidFill>
              </a:rPr>
              <a:t>DOK 3</a:t>
            </a:r>
          </a:p>
          <a:p>
            <a:pPr lvl="1"/>
            <a:r>
              <a:rPr lang="en-US" dirty="0"/>
              <a:t>Allegory</a:t>
            </a:r>
          </a:p>
          <a:p>
            <a:pPr lvl="1"/>
            <a:r>
              <a:rPr lang="en-US" u="sng" dirty="0"/>
              <a:t>Connections to</a:t>
            </a:r>
            <a:r>
              <a:rPr lang="en-US" dirty="0"/>
              <a:t> relevant </a:t>
            </a:r>
            <a:r>
              <a:rPr lang="en-US" u="sng" dirty="0"/>
              <a:t>history</a:t>
            </a:r>
            <a:r>
              <a:rPr lang="en-US" dirty="0"/>
              <a:t> and current events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FF00"/>
                </a:solidFill>
              </a:rPr>
              <a:t>DOK 4</a:t>
            </a:r>
          </a:p>
          <a:p>
            <a:pPr lvl="1"/>
            <a:r>
              <a:rPr lang="en-US" dirty="0" smtClean="0"/>
              <a:t>Author’s </a:t>
            </a:r>
            <a:r>
              <a:rPr lang="en-US" u="sng" dirty="0" smtClean="0"/>
              <a:t>purpose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Farm: Ch. 1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Annotate </a:t>
            </a:r>
            <a:r>
              <a:rPr lang="en-US" dirty="0" smtClean="0">
                <a:solidFill>
                  <a:srgbClr val="FFFF00"/>
                </a:solidFill>
              </a:rPr>
              <a:t>Ch. </a:t>
            </a:r>
            <a:r>
              <a:rPr lang="en-US" dirty="0">
                <a:solidFill>
                  <a:srgbClr val="FFFF00"/>
                </a:solidFill>
              </a:rPr>
              <a:t>1 </a:t>
            </a:r>
            <a:r>
              <a:rPr lang="en-US" dirty="0"/>
              <a:t>of Animal Farm, identifying the following in </a:t>
            </a:r>
            <a:r>
              <a:rPr lang="en-US" dirty="0">
                <a:solidFill>
                  <a:srgbClr val="FFFF00"/>
                </a:solidFill>
              </a:rPr>
              <a:t>Old Major's </a:t>
            </a:r>
            <a:r>
              <a:rPr lang="en-US" dirty="0" smtClean="0">
                <a:solidFill>
                  <a:srgbClr val="FFFF00"/>
                </a:solidFill>
              </a:rPr>
              <a:t>Speech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Claims</a:t>
            </a:r>
          </a:p>
          <a:p>
            <a:pPr lvl="1"/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5 Vocabulary Words with their definitions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</a:t>
            </a:r>
            <a:r>
              <a:rPr lang="en-US" dirty="0"/>
              <a:t>6</a:t>
            </a:r>
            <a:r>
              <a:rPr lang="en-US" dirty="0" smtClean="0"/>
              <a:t> March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200" dirty="0" smtClean="0"/>
              <a:t>Identify literal vs. figurative character descriptions in AF</a:t>
            </a:r>
          </a:p>
          <a:p>
            <a:pPr marL="0" indent="0">
              <a:buNone/>
            </a:pPr>
            <a:r>
              <a:rPr lang="en-US" sz="2400" b="1" u="sng" dirty="0" smtClean="0"/>
              <a:t>WARM-UP</a:t>
            </a:r>
            <a:endParaRPr lang="en-US" sz="2400" b="1" u="sng" dirty="0"/>
          </a:p>
          <a:p>
            <a:pPr marL="0" indent="0">
              <a:buNone/>
            </a:pPr>
            <a:r>
              <a:rPr lang="en-US" sz="2200" dirty="0" smtClean="0"/>
              <a:t>Write down the best part of your day so far; then write your name, date , and period on the Animal Gallery Walk handout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AGENDA</a:t>
            </a:r>
            <a:endParaRPr lang="en-US" sz="2400" b="1" u="sng" dirty="0"/>
          </a:p>
          <a:p>
            <a:r>
              <a:rPr lang="en-US" sz="2400" dirty="0" smtClean="0"/>
              <a:t>AF Gallery Walk</a:t>
            </a:r>
          </a:p>
          <a:p>
            <a:r>
              <a:rPr lang="en-US" sz="2400" dirty="0" smtClean="0"/>
              <a:t>Debrief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R, 7Mar2019: AF Gallery Walk worksheet 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R, 7Mar2019: Animal Farm Ch. 1 Annotations</a:t>
            </a: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animal f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81988"/>
            <a:ext cx="2876550" cy="161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Farm Gallery Walk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 Descriptions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Sand-colored hair</a:t>
            </a:r>
          </a:p>
          <a:p>
            <a:r>
              <a:rPr lang="en-US" dirty="0" smtClean="0"/>
              <a:t>Long whiskers</a:t>
            </a:r>
          </a:p>
          <a:p>
            <a:r>
              <a:rPr lang="en-US" dirty="0" smtClean="0"/>
              <a:t>Dark eyes</a:t>
            </a:r>
          </a:p>
          <a:p>
            <a:r>
              <a:rPr lang="en-US" dirty="0"/>
              <a:t>4 Legged</a:t>
            </a:r>
          </a:p>
          <a:p>
            <a:r>
              <a:rPr lang="en-US" dirty="0" smtClean="0"/>
              <a:t>Rodent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Figurative Descriptions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Hakuna</a:t>
            </a:r>
            <a:r>
              <a:rPr lang="en-US" dirty="0" smtClean="0"/>
              <a:t> </a:t>
            </a:r>
            <a:r>
              <a:rPr lang="en-US" dirty="0" err="1" smtClean="0"/>
              <a:t>matata</a:t>
            </a:r>
            <a:r>
              <a:rPr lang="en-US" dirty="0" smtClean="0"/>
              <a:t>!” (</a:t>
            </a:r>
            <a:r>
              <a:rPr lang="en-US" dirty="0" err="1" smtClean="0"/>
              <a:t>Timon</a:t>
            </a:r>
            <a:r>
              <a:rPr lang="en-US" dirty="0" smtClean="0"/>
              <a:t>)</a:t>
            </a:r>
          </a:p>
          <a:p>
            <a:r>
              <a:rPr lang="en-US" dirty="0"/>
              <a:t>Desert ninjas</a:t>
            </a:r>
          </a:p>
          <a:p>
            <a:r>
              <a:rPr lang="en-US" dirty="0" smtClean="0"/>
              <a:t>Lookouts</a:t>
            </a:r>
          </a:p>
        </p:txBody>
      </p:sp>
      <p:pic>
        <p:nvPicPr>
          <p:cNvPr id="1026" name="Picture 2" descr="http://animals.sandiegozoo.org/sites/default/files/2016-09/animals_hero_meerkats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9355"/>
            <a:ext cx="4324350" cy="24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Farm 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Instructions:</a:t>
            </a:r>
          </a:p>
          <a:p>
            <a:r>
              <a:rPr lang="en-US" dirty="0" smtClean="0"/>
              <a:t>Fill out the “Literal” and Figurative” features for each animal </a:t>
            </a:r>
          </a:p>
          <a:p>
            <a:r>
              <a:rPr lang="en-US" dirty="0" smtClean="0"/>
              <a:t>3 minutes per station</a:t>
            </a:r>
          </a:p>
          <a:p>
            <a:r>
              <a:rPr lang="en-US" dirty="0" smtClean="0"/>
              <a:t>Stay in your groups of 3 or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</a:t>
            </a:r>
            <a:r>
              <a:rPr lang="en-US" dirty="0"/>
              <a:t>7</a:t>
            </a:r>
            <a:r>
              <a:rPr lang="en-US" dirty="0" smtClean="0"/>
              <a:t> March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200" dirty="0" smtClean="0"/>
              <a:t>Identify DOK 1 evidence in Ch. 2 of AF, after understanding the vocabulary words for Ch. 2</a:t>
            </a:r>
          </a:p>
          <a:p>
            <a:pPr marL="0" indent="0">
              <a:buNone/>
            </a:pPr>
            <a:r>
              <a:rPr lang="en-US" sz="2400" b="1" u="sng" dirty="0" smtClean="0"/>
              <a:t>WARM-UP</a:t>
            </a:r>
            <a:endParaRPr lang="en-US" sz="2400" b="1" u="sng" dirty="0"/>
          </a:p>
          <a:p>
            <a:pPr marL="0" indent="0">
              <a:buNone/>
            </a:pPr>
            <a:r>
              <a:rPr lang="en-US" sz="2200" dirty="0" smtClean="0"/>
              <a:t>Copy the following words: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Apathy (n.)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Gambol </a:t>
            </a:r>
            <a:r>
              <a:rPr lang="en-US" sz="2200" dirty="0"/>
              <a:t>(v.)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Preeminent </a:t>
            </a:r>
            <a:r>
              <a:rPr lang="en-US" sz="2200" dirty="0"/>
              <a:t>(adj</a:t>
            </a:r>
            <a:r>
              <a:rPr lang="en-US" sz="2200" dirty="0" smtClean="0"/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Tormentors (n.)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AGENDA</a:t>
            </a:r>
            <a:endParaRPr lang="en-US" sz="2400" b="1" u="sng" dirty="0"/>
          </a:p>
          <a:p>
            <a:r>
              <a:rPr lang="en-US" sz="2200" dirty="0" smtClean="0"/>
              <a:t>Debrief Galley Walk</a:t>
            </a:r>
          </a:p>
          <a:p>
            <a:r>
              <a:rPr lang="en-US" sz="2200" dirty="0" smtClean="0"/>
              <a:t>AF Ch. 2 Vocabulary</a:t>
            </a:r>
          </a:p>
          <a:p>
            <a:r>
              <a:rPr lang="en-US" sz="2200" dirty="0" smtClean="0"/>
              <a:t>Read AF Ch. 2</a:t>
            </a:r>
          </a:p>
          <a:p>
            <a:r>
              <a:rPr lang="en-US" sz="2200" dirty="0" smtClean="0"/>
              <a:t>Annotate AF Ch. 2 (DOK 1)</a:t>
            </a:r>
          </a:p>
          <a:p>
            <a:r>
              <a:rPr lang="en-US" sz="2200" dirty="0" smtClean="0"/>
              <a:t>Check AF Ch. 1 Annotations</a:t>
            </a:r>
            <a:endParaRPr lang="en-US" sz="22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Today: AF Gallery Walk handout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Today: AF Ch. 1 Annotations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T, 12Mar2019: AF Ch. 2 Annotations</a:t>
            </a: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animal f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60247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3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Farm Ch. 2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Apathy (n.) – a lack of emotion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Gambol (v.) – frolic, skip and 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Preeminent (adj.) – surpassing, better than, superior, outstanding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Tormentors (n.) – people who cause great pain or make fun of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Farm: Ch. 2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Annotate </a:t>
            </a:r>
            <a:r>
              <a:rPr lang="en-US" dirty="0" smtClean="0">
                <a:solidFill>
                  <a:srgbClr val="FFFF00"/>
                </a:solidFill>
              </a:rPr>
              <a:t>Ch.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of Animal </a:t>
            </a:r>
            <a:r>
              <a:rPr lang="en-US" dirty="0" smtClean="0"/>
              <a:t>Farm, identifying </a:t>
            </a:r>
            <a:r>
              <a:rPr lang="en-US" dirty="0" smtClean="0">
                <a:solidFill>
                  <a:srgbClr val="FFFF00"/>
                </a:solidFill>
              </a:rPr>
              <a:t>DOK 1 </a:t>
            </a:r>
            <a:r>
              <a:rPr lang="en-US" dirty="0" smtClean="0"/>
              <a:t>elements of the story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u="sng" dirty="0" smtClean="0"/>
              <a:t>Character development</a:t>
            </a:r>
            <a:r>
              <a:rPr lang="en-US" dirty="0" smtClean="0"/>
              <a:t> and motivations for their actions</a:t>
            </a:r>
          </a:p>
          <a:p>
            <a:pPr lvl="1"/>
            <a:r>
              <a:rPr lang="en-US" u="sng" dirty="0" smtClean="0"/>
              <a:t>Predictions</a:t>
            </a:r>
            <a:r>
              <a:rPr lang="en-US" dirty="0" smtClean="0"/>
              <a:t> about how an event will impact the story</a:t>
            </a:r>
          </a:p>
        </p:txBody>
      </p:sp>
    </p:spTree>
    <p:extLst>
      <p:ext uri="{BB962C8B-B14F-4D97-AF65-F5344CB8AC3E}">
        <p14:creationId xmlns:p14="http://schemas.microsoft.com/office/powerpoint/2010/main" val="26976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</a:t>
            </a:r>
            <a:r>
              <a:rPr lang="en-US" dirty="0" smtClean="0">
                <a:solidFill>
                  <a:srgbClr val="FFFF00"/>
                </a:solidFill>
              </a:rPr>
              <a:t>make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entries</a:t>
            </a:r>
            <a:r>
              <a:rPr lang="en-US" dirty="0" smtClean="0"/>
              <a:t> in your Notebook </a:t>
            </a:r>
            <a:r>
              <a:rPr lang="en-US" dirty="0" smtClean="0">
                <a:solidFill>
                  <a:srgbClr val="FFFF00"/>
                </a:solidFill>
              </a:rPr>
              <a:t>each 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Place your </a:t>
            </a:r>
            <a:r>
              <a:rPr lang="en-US" dirty="0" smtClean="0">
                <a:solidFill>
                  <a:srgbClr val="FFFF00"/>
                </a:solidFill>
              </a:rPr>
              <a:t>paper clip </a:t>
            </a:r>
            <a:r>
              <a:rPr lang="en-US" dirty="0" smtClean="0"/>
              <a:t>on the page of the </a:t>
            </a:r>
            <a:r>
              <a:rPr lang="en-US" dirty="0" smtClean="0">
                <a:solidFill>
                  <a:srgbClr val="FFFF00"/>
                </a:solidFill>
              </a:rPr>
              <a:t>most recent entry</a:t>
            </a:r>
            <a:r>
              <a:rPr lang="en-US" dirty="0" smtClean="0"/>
              <a:t> in your Notebook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Notebook checks </a:t>
            </a:r>
            <a:r>
              <a:rPr lang="en-US" dirty="0" smtClean="0"/>
              <a:t>happen </a:t>
            </a:r>
            <a:r>
              <a:rPr lang="en-US" dirty="0" smtClean="0">
                <a:solidFill>
                  <a:srgbClr val="FFFF00"/>
                </a:solidFill>
              </a:rPr>
              <a:t>weekly </a:t>
            </a:r>
            <a:r>
              <a:rPr lang="en-US" dirty="0" smtClean="0"/>
              <a:t>(during silent reading time), and are graded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completion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</a:t>
            </a:r>
            <a:r>
              <a:rPr lang="en-US" dirty="0"/>
              <a:t>8</a:t>
            </a:r>
            <a:r>
              <a:rPr lang="en-US" dirty="0" smtClean="0"/>
              <a:t> March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200" dirty="0" smtClean="0"/>
              <a:t>Create an AF character poster that accurately illustrates, both visually and textually, its particular characteristics</a:t>
            </a:r>
          </a:p>
          <a:p>
            <a:pPr marL="0" indent="0">
              <a:buNone/>
            </a:pPr>
            <a:r>
              <a:rPr lang="en-US" sz="2400" b="1" u="sng" dirty="0" smtClean="0"/>
              <a:t>WARM-UP</a:t>
            </a:r>
          </a:p>
          <a:p>
            <a:pPr marL="0" indent="0">
              <a:buNone/>
            </a:pPr>
            <a:r>
              <a:rPr lang="en-US" sz="2400" dirty="0"/>
              <a:t>Why </a:t>
            </a:r>
            <a:r>
              <a:rPr lang="en-US" sz="2400" dirty="0" smtClean="0"/>
              <a:t>do you think Orwell chose </a:t>
            </a:r>
            <a:r>
              <a:rPr lang="en-US" sz="2400" dirty="0"/>
              <a:t>a farm as the novel's setting</a:t>
            </a:r>
            <a:r>
              <a:rPr lang="en-US" sz="2400" dirty="0" smtClean="0"/>
              <a:t>? (5 sent. Third person) 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AGENDA</a:t>
            </a:r>
            <a:endParaRPr lang="en-US" sz="2400" b="1" u="sng" dirty="0"/>
          </a:p>
          <a:p>
            <a:r>
              <a:rPr lang="en-US" sz="2200" dirty="0"/>
              <a:t>Check AF Ch. 1 </a:t>
            </a:r>
            <a:r>
              <a:rPr lang="en-US" sz="2200" dirty="0" smtClean="0"/>
              <a:t>Annotations &amp; Notebook Check</a:t>
            </a:r>
            <a:endParaRPr lang="en-US" sz="2200" dirty="0"/>
          </a:p>
          <a:p>
            <a:r>
              <a:rPr lang="en-US" sz="2200" dirty="0" smtClean="0"/>
              <a:t>Complete Character Poster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Today: Notebook Check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M, 11Mar2019: AF Character Poster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T, 12Mar2019: AF Ch. 2 Annotations</a:t>
            </a: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animal f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528" y="5181600"/>
            <a:ext cx="2708072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7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Farm Character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INSTRUCTIONS</a:t>
            </a:r>
            <a:r>
              <a:rPr lang="en-US" dirty="0" smtClean="0"/>
              <a:t>:</a:t>
            </a:r>
          </a:p>
          <a:p>
            <a:r>
              <a:rPr lang="en-US" u="sng" dirty="0" smtClean="0"/>
              <a:t>Draw a picture</a:t>
            </a:r>
            <a:r>
              <a:rPr lang="en-US" dirty="0" smtClean="0"/>
              <a:t> of a character from Animal Farm (Be sure to write his name on your poster).</a:t>
            </a:r>
          </a:p>
          <a:p>
            <a:r>
              <a:rPr lang="en-US" u="sng" dirty="0" smtClean="0"/>
              <a:t>Find  at least 3 quotes</a:t>
            </a:r>
            <a:r>
              <a:rPr lang="en-US" dirty="0" smtClean="0"/>
              <a:t> in Ch. 1 &amp; 2 that describe the character (personality, physical traits, </a:t>
            </a:r>
            <a:r>
              <a:rPr lang="en-US" i="1" dirty="0" smtClean="0"/>
              <a:t>et cetera</a:t>
            </a:r>
            <a:r>
              <a:rPr lang="en-US" dirty="0" smtClean="0"/>
              <a:t>), and write those quotes on the poster in MLA Format.</a:t>
            </a:r>
          </a:p>
          <a:p>
            <a:r>
              <a:rPr lang="en-US" dirty="0" smtClean="0"/>
              <a:t>Must include: </a:t>
            </a:r>
            <a:r>
              <a:rPr lang="en-US" dirty="0" smtClean="0">
                <a:solidFill>
                  <a:srgbClr val="FFFF00"/>
                </a:solidFill>
              </a:rPr>
              <a:t>Illustration</a:t>
            </a:r>
            <a:r>
              <a:rPr lang="en-US" dirty="0" smtClean="0"/>
              <a:t> (15 points), </a:t>
            </a:r>
            <a:r>
              <a:rPr lang="en-US" dirty="0" smtClean="0">
                <a:solidFill>
                  <a:srgbClr val="FFFF00"/>
                </a:solidFill>
              </a:rPr>
              <a:t>3 Quotes in MLA </a:t>
            </a:r>
            <a:r>
              <a:rPr lang="en-US" dirty="0" smtClean="0"/>
              <a:t>(15 points), and </a:t>
            </a:r>
            <a:r>
              <a:rPr lang="en-US" dirty="0" smtClean="0">
                <a:solidFill>
                  <a:srgbClr val="FFFF00"/>
                </a:solidFill>
              </a:rPr>
              <a:t>Color</a:t>
            </a:r>
            <a:r>
              <a:rPr lang="en-US" dirty="0" smtClean="0"/>
              <a:t> (5 points)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FFFF00"/>
                </a:solidFill>
              </a:rPr>
              <a:t>35 POINTS TOTAL</a:t>
            </a:r>
          </a:p>
        </p:txBody>
      </p:sp>
    </p:spTree>
    <p:extLst>
      <p:ext uri="{BB962C8B-B14F-4D97-AF65-F5344CB8AC3E}">
        <p14:creationId xmlns:p14="http://schemas.microsoft.com/office/powerpoint/2010/main" val="29336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0623"/>
            <a:ext cx="7086600" cy="56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25 February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SWBAT</a:t>
            </a:r>
            <a:r>
              <a:rPr lang="en-US" sz="2000" b="1" dirty="0" smtClean="0"/>
              <a:t>…</a:t>
            </a:r>
            <a:endParaRPr lang="en-US" sz="1800" b="1" u="sng" dirty="0" smtClean="0"/>
          </a:p>
          <a:p>
            <a:pPr marL="0" indent="0">
              <a:buNone/>
            </a:pPr>
            <a:r>
              <a:rPr lang="en-US" sz="1800" dirty="0" smtClean="0"/>
              <a:t>Paraphrase, in writing, the new rules and expectations of the class.</a:t>
            </a:r>
          </a:p>
          <a:p>
            <a:pPr marL="0" indent="0">
              <a:buNone/>
            </a:pPr>
            <a:r>
              <a:rPr lang="en-US" sz="2000" b="1" u="sng" dirty="0" smtClean="0"/>
              <a:t>DO </a:t>
            </a:r>
            <a:r>
              <a:rPr lang="en-US" sz="2000" b="1" u="sng" dirty="0"/>
              <a:t>NOW</a:t>
            </a:r>
          </a:p>
          <a:p>
            <a:r>
              <a:rPr lang="en-US" sz="1800" dirty="0" smtClean="0"/>
              <a:t>Take out your </a:t>
            </a:r>
            <a:r>
              <a:rPr lang="en-US" sz="1800" u="sng" dirty="0" smtClean="0"/>
              <a:t>notebook</a:t>
            </a:r>
            <a:r>
              <a:rPr lang="en-US" sz="1800" dirty="0" smtClean="0"/>
              <a:t> and a </a:t>
            </a:r>
            <a:r>
              <a:rPr lang="en-US" sz="1800" u="sng" dirty="0" smtClean="0"/>
              <a:t>pencil</a:t>
            </a:r>
            <a:r>
              <a:rPr lang="en-US" sz="1800" dirty="0" smtClean="0"/>
              <a:t> and quietly wait for the sound of the bell (place your </a:t>
            </a:r>
            <a:r>
              <a:rPr lang="en-US" sz="1800" u="sng" dirty="0" smtClean="0"/>
              <a:t>syllabus</a:t>
            </a:r>
            <a:r>
              <a:rPr lang="en-US" sz="1800" dirty="0" smtClean="0"/>
              <a:t> and </a:t>
            </a:r>
            <a:r>
              <a:rPr lang="en-US" sz="1800" u="sng" dirty="0" smtClean="0"/>
              <a:t>paperclip</a:t>
            </a:r>
            <a:r>
              <a:rPr lang="en-US" sz="1800" dirty="0" smtClean="0"/>
              <a:t> on your desk).</a:t>
            </a:r>
            <a:endParaRPr lang="en-US" sz="1800" b="1" u="sng" dirty="0" smtClean="0"/>
          </a:p>
          <a:p>
            <a:pPr marL="0" indent="0">
              <a:buNone/>
            </a:pPr>
            <a:r>
              <a:rPr lang="en-US" sz="2000" b="1" u="sng" dirty="0" smtClean="0"/>
              <a:t>WARM-UP</a:t>
            </a:r>
          </a:p>
          <a:p>
            <a:pPr marL="0" lvl="1" indent="0">
              <a:buNone/>
            </a:pPr>
            <a:r>
              <a:rPr lang="en-US" sz="1800" dirty="0"/>
              <a:t>Who is the most important person in your life? Why? (5 sent</a:t>
            </a:r>
            <a:r>
              <a:rPr lang="en-US" sz="1800" dirty="0" smtClean="0"/>
              <a:t>.)</a:t>
            </a:r>
            <a:endParaRPr lang="en-US" sz="1800" b="1" u="sng" dirty="0" smtClean="0"/>
          </a:p>
          <a:p>
            <a:pPr marL="0" indent="0">
              <a:buNone/>
            </a:pPr>
            <a:r>
              <a:rPr lang="en-US" sz="2000" b="1" u="sng" dirty="0" smtClean="0"/>
              <a:t>AGENDA</a:t>
            </a:r>
            <a:endParaRPr lang="en-US" sz="2000" dirty="0" smtClean="0"/>
          </a:p>
          <a:p>
            <a:r>
              <a:rPr lang="en-US" sz="1800" dirty="0" smtClean="0"/>
              <a:t>Introductions, Seating chart</a:t>
            </a:r>
          </a:p>
          <a:p>
            <a:r>
              <a:rPr lang="en-US" sz="1800" dirty="0" smtClean="0"/>
              <a:t>Take notes on class syllabus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Review class expectations and website</a:t>
            </a:r>
          </a:p>
          <a:p>
            <a:r>
              <a:rPr lang="en-US" sz="1900" dirty="0"/>
              <a:t>Preview remainder of </a:t>
            </a:r>
            <a:r>
              <a:rPr lang="en-US" sz="1900" dirty="0" smtClean="0"/>
              <a:t>semester</a:t>
            </a:r>
          </a:p>
          <a:p>
            <a:r>
              <a:rPr lang="en-US" sz="1900" dirty="0" smtClean="0"/>
              <a:t>Notebook Check </a:t>
            </a:r>
            <a:endParaRPr lang="en-US" b="1" u="sng" dirty="0"/>
          </a:p>
          <a:p>
            <a:pPr marL="0" indent="0" algn="ctr">
              <a:buNone/>
            </a:pPr>
            <a:r>
              <a:rPr lang="en-US" b="1" u="sng" dirty="0" smtClean="0"/>
              <a:t>				</a:t>
            </a:r>
            <a:endParaRPr lang="en-US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DUE DATES: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M, 25Feb2019: Notebook Check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T, 26Feb2019: Signed Syllabus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reflectingenglish.files.wordpress.com/2014/01/list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49" y="4800601"/>
            <a:ext cx="1580251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wdesignfile.com/postpic/2013/11/desk-bell-clip-art_215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51" y="4769401"/>
            <a:ext cx="1848749" cy="14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4911804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259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Syllabus and 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Bathroom breaks </a:t>
            </a:r>
            <a:r>
              <a:rPr lang="en-US" dirty="0" smtClean="0">
                <a:solidFill>
                  <a:srgbClr val="FFFF00"/>
                </a:solidFill>
              </a:rPr>
              <a:t>15 min. after the bell</a:t>
            </a:r>
            <a:r>
              <a:rPr lang="en-US" dirty="0" smtClean="0"/>
              <a:t>; and up until </a:t>
            </a:r>
            <a:r>
              <a:rPr lang="en-US" dirty="0" smtClean="0">
                <a:solidFill>
                  <a:srgbClr val="FFFF00"/>
                </a:solidFill>
              </a:rPr>
              <a:t>15 min. before the end of class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smtClean="0">
                <a:solidFill>
                  <a:srgbClr val="FFFF00"/>
                </a:solidFill>
              </a:rPr>
              <a:t>food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electronics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hats/hoods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FF00"/>
                </a:solidFill>
              </a:rPr>
              <a:t>sunglasses</a:t>
            </a:r>
            <a:r>
              <a:rPr lang="en-US" dirty="0" smtClean="0"/>
              <a:t> in class (water is ok).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work turned in must have </a:t>
            </a:r>
            <a:r>
              <a:rPr lang="en-US" dirty="0">
                <a:solidFill>
                  <a:srgbClr val="FFFF00"/>
                </a:solidFill>
              </a:rPr>
              <a:t>Name</a:t>
            </a:r>
            <a:r>
              <a:rPr lang="en-US" dirty="0"/>
              <a:t>, </a:t>
            </a:r>
            <a:r>
              <a:rPr lang="en-US" dirty="0" smtClean="0">
                <a:solidFill>
                  <a:srgbClr val="FFFF00"/>
                </a:solidFill>
              </a:rPr>
              <a:t>Date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Period</a:t>
            </a:r>
            <a:r>
              <a:rPr lang="en-US" dirty="0"/>
              <a:t> in upper </a:t>
            </a:r>
            <a:r>
              <a:rPr lang="en-US" dirty="0" smtClean="0"/>
              <a:t>left corner </a:t>
            </a:r>
            <a:r>
              <a:rPr lang="en-US" dirty="0"/>
              <a:t>(if not, work will receive a 5% </a:t>
            </a:r>
            <a:r>
              <a:rPr lang="en-US" dirty="0" smtClean="0"/>
              <a:t>penalty).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 Participation: points are earned when you </a:t>
            </a:r>
            <a:r>
              <a:rPr lang="en-US" dirty="0" smtClean="0">
                <a:solidFill>
                  <a:srgbClr val="FFFF00"/>
                </a:solidFill>
              </a:rPr>
              <a:t>participate in discussion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Syllabus and 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dirty="0" smtClean="0"/>
              <a:t>When </a:t>
            </a:r>
            <a:r>
              <a:rPr lang="en-US" dirty="0"/>
              <a:t>you hear the </a:t>
            </a:r>
            <a:r>
              <a:rPr lang="en-US" dirty="0">
                <a:solidFill>
                  <a:srgbClr val="FFFF00"/>
                </a:solidFill>
              </a:rPr>
              <a:t>bell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listen</a:t>
            </a:r>
            <a:r>
              <a:rPr lang="en-US" dirty="0"/>
              <a:t> </a:t>
            </a:r>
            <a:r>
              <a:rPr lang="en-US" dirty="0" smtClean="0"/>
              <a:t>carefully.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Everything in, on, or around Mr. B’s </a:t>
            </a:r>
            <a:r>
              <a:rPr lang="en-US" i="1" dirty="0" smtClean="0"/>
              <a:t>desks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never to be touched </a:t>
            </a:r>
            <a:r>
              <a:rPr lang="en-US" dirty="0" smtClean="0"/>
              <a:t>without permission.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Centaur Plus will be your </a:t>
            </a:r>
            <a:r>
              <a:rPr lang="en-US" dirty="0" smtClean="0">
                <a:solidFill>
                  <a:srgbClr val="FFFF00"/>
                </a:solidFill>
              </a:rPr>
              <a:t>best opportunity </a:t>
            </a:r>
            <a:r>
              <a:rPr lang="en-US" dirty="0" smtClean="0"/>
              <a:t>to get one-on-one </a:t>
            </a:r>
            <a:r>
              <a:rPr lang="en-US" dirty="0" smtClean="0">
                <a:solidFill>
                  <a:srgbClr val="FFFF00"/>
                </a:solidFill>
              </a:rPr>
              <a:t>feedback</a:t>
            </a:r>
            <a:r>
              <a:rPr lang="en-US" dirty="0" smtClean="0"/>
              <a:t> from me about any assignments.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agenda slides </a:t>
            </a:r>
            <a:r>
              <a:rPr lang="en-US" dirty="0"/>
              <a:t>will be </a:t>
            </a:r>
            <a:r>
              <a:rPr lang="en-US" dirty="0">
                <a:solidFill>
                  <a:srgbClr val="FFFF00"/>
                </a:solidFill>
              </a:rPr>
              <a:t>posted</a:t>
            </a:r>
            <a:r>
              <a:rPr lang="en-US" dirty="0"/>
              <a:t> on the class website within </a:t>
            </a:r>
            <a:r>
              <a:rPr lang="en-US" dirty="0">
                <a:solidFill>
                  <a:srgbClr val="FFFF00"/>
                </a:solidFill>
              </a:rPr>
              <a:t>48 hours of the class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Syllabus and 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9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materials</a:t>
            </a:r>
            <a:r>
              <a:rPr lang="en-US" dirty="0" smtClean="0"/>
              <a:t> you need for the day will be on the </a:t>
            </a:r>
            <a:r>
              <a:rPr lang="en-US" dirty="0" smtClean="0">
                <a:solidFill>
                  <a:srgbClr val="FFFF00"/>
                </a:solidFill>
              </a:rPr>
              <a:t>trapezoidal table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agenda slides </a:t>
            </a:r>
            <a:r>
              <a:rPr lang="en-US" dirty="0" smtClean="0"/>
              <a:t>will be </a:t>
            </a:r>
            <a:r>
              <a:rPr lang="en-US" dirty="0" smtClean="0">
                <a:solidFill>
                  <a:srgbClr val="FFFF00"/>
                </a:solidFill>
              </a:rPr>
              <a:t>posted</a:t>
            </a:r>
            <a:r>
              <a:rPr lang="en-US" dirty="0" smtClean="0"/>
              <a:t> on the class website within </a:t>
            </a:r>
            <a:r>
              <a:rPr lang="en-US" dirty="0" smtClean="0">
                <a:solidFill>
                  <a:srgbClr val="FFFF00"/>
                </a:solidFill>
              </a:rPr>
              <a:t>48 hours of the class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  Stay </a:t>
            </a:r>
            <a:r>
              <a:rPr lang="en-US" dirty="0"/>
              <a:t>i</a:t>
            </a:r>
            <a:r>
              <a:rPr lang="en-US" dirty="0" smtClean="0"/>
              <a:t>n your seat/keep working </a:t>
            </a:r>
            <a:r>
              <a:rPr lang="en-US" dirty="0" smtClean="0">
                <a:solidFill>
                  <a:srgbClr val="FFFF00"/>
                </a:solidFill>
              </a:rPr>
              <a:t>until the bell  rings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  Mr. B, not the bell, will </a:t>
            </a:r>
            <a:r>
              <a:rPr lang="en-US" dirty="0" smtClean="0">
                <a:solidFill>
                  <a:srgbClr val="FFFF00"/>
                </a:solidFill>
              </a:rPr>
              <a:t>dismiss</a:t>
            </a:r>
            <a:r>
              <a:rPr lang="en-US" dirty="0" smtClean="0"/>
              <a:t> you when you are </a:t>
            </a:r>
            <a:r>
              <a:rPr lang="en-US" dirty="0" smtClean="0">
                <a:solidFill>
                  <a:srgbClr val="FFFF00"/>
                </a:solidFill>
              </a:rPr>
              <a:t>sitting quietly </a:t>
            </a:r>
            <a:r>
              <a:rPr lang="en-US" dirty="0" smtClean="0"/>
              <a:t>in your seat.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7037</TotalTime>
  <Words>2643</Words>
  <Application>Microsoft Office PowerPoint</Application>
  <PresentationFormat>On-screen Show (4:3)</PresentationFormat>
  <Paragraphs>330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New Seating Chart</vt:lpstr>
      <vt:lpstr>Prepare To Take Notes Now</vt:lpstr>
      <vt:lpstr>How to organize your Notebook</vt:lpstr>
      <vt:lpstr>PowerPoint Presentation</vt:lpstr>
      <vt:lpstr>Monday, 25 February 2019</vt:lpstr>
      <vt:lpstr>Course Syllabus and Class Expectations</vt:lpstr>
      <vt:lpstr>Course Syllabus and Class Expectations</vt:lpstr>
      <vt:lpstr>Course Syllabus and Class Expectations</vt:lpstr>
      <vt:lpstr>What does that stamp mean?</vt:lpstr>
      <vt:lpstr>Tuesday, 26 February 2019</vt:lpstr>
      <vt:lpstr>R &amp; J: 4 Panel Storyboard</vt:lpstr>
      <vt:lpstr>Wednesday, 27 February 2019</vt:lpstr>
      <vt:lpstr>Thursday, 28 February 2019</vt:lpstr>
      <vt:lpstr>R &amp; J Storyboard Rubric</vt:lpstr>
      <vt:lpstr>Friday, 1 March 2019</vt:lpstr>
      <vt:lpstr>Claims</vt:lpstr>
      <vt:lpstr>Reasons</vt:lpstr>
      <vt:lpstr>Evidence</vt:lpstr>
      <vt:lpstr>Counter-claim/Rebuttal</vt:lpstr>
      <vt:lpstr>The Third Wave Doc Analysis</vt:lpstr>
      <vt:lpstr>The Third Wave Doc Analysis</vt:lpstr>
      <vt:lpstr>The Third Wave Doc Analysis</vt:lpstr>
      <vt:lpstr>The Third Wave Doc Analysis</vt:lpstr>
      <vt:lpstr>The Third Wave Doc Analysis</vt:lpstr>
      <vt:lpstr>The Third Wave Doc Analysis</vt:lpstr>
      <vt:lpstr>Monday, 4 March 2019</vt:lpstr>
      <vt:lpstr>George Orwell Notes</vt:lpstr>
      <vt:lpstr>The Third Wave Rubric</vt:lpstr>
      <vt:lpstr>Tuesday, 5 March 2019</vt:lpstr>
      <vt:lpstr>Animal Farm Ch. 1 Vocabulary</vt:lpstr>
      <vt:lpstr>Animal Farm Annotation Notes</vt:lpstr>
      <vt:lpstr>Animal Farm: Ch. 1 Annotations</vt:lpstr>
      <vt:lpstr>Wednesday, 6 March 2019</vt:lpstr>
      <vt:lpstr>Animal Farm Gallery Walk</vt:lpstr>
      <vt:lpstr>Animal Farm Gallery Walk</vt:lpstr>
      <vt:lpstr>Thursday, 7 March 2019</vt:lpstr>
      <vt:lpstr>Animal Farm Ch. 2 Vocabulary</vt:lpstr>
      <vt:lpstr>Animal Farm: Ch. 2 Annotations</vt:lpstr>
      <vt:lpstr>Friday, 8 March 2019</vt:lpstr>
      <vt:lpstr>Animal Farm Character Poster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9: T, 11Dec2018</dc:title>
  <dc:creator>Windows User</dc:creator>
  <cp:lastModifiedBy>Windows User</cp:lastModifiedBy>
  <cp:revision>244</cp:revision>
  <dcterms:created xsi:type="dcterms:W3CDTF">2018-12-16T05:53:43Z</dcterms:created>
  <dcterms:modified xsi:type="dcterms:W3CDTF">2019-03-10T20:17:42Z</dcterms:modified>
</cp:coreProperties>
</file>