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1" r:id="rId3"/>
    <p:sldId id="262" r:id="rId4"/>
    <p:sldId id="258" r:id="rId5"/>
    <p:sldId id="263" r:id="rId6"/>
    <p:sldId id="257" r:id="rId7"/>
    <p:sldId id="259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26F07-4859-4F87-A0FF-58F9DA5F9C4A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6A39949-94AA-4B38-8C4F-AD79B4E4C946}">
      <dgm:prSet phldrT="[Text]" custT="1"/>
      <dgm:spPr>
        <a:solidFill>
          <a:srgbClr val="002060">
            <a:alpha val="50000"/>
          </a:srgbClr>
        </a:solidFill>
      </dgm:spPr>
      <dgm:t>
        <a:bodyPr/>
        <a:lstStyle/>
        <a:p>
          <a:pPr algn="l"/>
          <a:r>
            <a:rPr lang="en-US" sz="5400" dirty="0"/>
            <a:t>USA</a:t>
          </a:r>
          <a:endParaRPr lang="en-US" sz="6200" dirty="0"/>
        </a:p>
      </dgm:t>
    </dgm:pt>
    <dgm:pt modelId="{2C289F5A-1727-4F9F-B585-50C8B28F33BC}" type="parTrans" cxnId="{0D36B8B4-184A-4E67-AB08-1C91A7F597B9}">
      <dgm:prSet/>
      <dgm:spPr/>
      <dgm:t>
        <a:bodyPr/>
        <a:lstStyle/>
        <a:p>
          <a:endParaRPr lang="en-US"/>
        </a:p>
      </dgm:t>
    </dgm:pt>
    <dgm:pt modelId="{E2845D9C-928B-4878-813A-5A82099E5932}" type="sibTrans" cxnId="{0D36B8B4-184A-4E67-AB08-1C91A7F597B9}">
      <dgm:prSet/>
      <dgm:spPr/>
      <dgm:t>
        <a:bodyPr/>
        <a:lstStyle/>
        <a:p>
          <a:endParaRPr lang="en-US"/>
        </a:p>
      </dgm:t>
    </dgm:pt>
    <dgm:pt modelId="{A31074BC-B601-4772-B94B-5F516BEDD331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pPr algn="r"/>
          <a:r>
            <a:rPr lang="en-US" sz="5400" dirty="0"/>
            <a:t>USSR</a:t>
          </a:r>
          <a:endParaRPr lang="en-US" sz="6400" dirty="0"/>
        </a:p>
      </dgm:t>
    </dgm:pt>
    <dgm:pt modelId="{FD25A2CC-46E4-4E92-BD08-9910B3E71E2F}" type="parTrans" cxnId="{76829783-080E-4643-95D0-D11A3D4685E7}">
      <dgm:prSet/>
      <dgm:spPr/>
      <dgm:t>
        <a:bodyPr/>
        <a:lstStyle/>
        <a:p>
          <a:endParaRPr lang="en-US"/>
        </a:p>
      </dgm:t>
    </dgm:pt>
    <dgm:pt modelId="{314073A0-7F70-47AB-A071-9D4753978FB0}" type="sibTrans" cxnId="{76829783-080E-4643-95D0-D11A3D4685E7}">
      <dgm:prSet/>
      <dgm:spPr/>
      <dgm:t>
        <a:bodyPr/>
        <a:lstStyle/>
        <a:p>
          <a:endParaRPr lang="en-US"/>
        </a:p>
      </dgm:t>
    </dgm:pt>
    <dgm:pt modelId="{DA7369CC-97CB-4F2B-A46B-12C7EC5D3040}" type="pres">
      <dgm:prSet presAssocID="{8C926F07-4859-4F87-A0FF-58F9DA5F9C4A}" presName="Name0" presStyleCnt="0">
        <dgm:presLayoutVars>
          <dgm:chMax val="7"/>
          <dgm:dir/>
          <dgm:resizeHandles val="exact"/>
        </dgm:presLayoutVars>
      </dgm:prSet>
      <dgm:spPr/>
    </dgm:pt>
    <dgm:pt modelId="{4FE35715-6982-4242-8B5F-8A86EE7E6AC6}" type="pres">
      <dgm:prSet presAssocID="{8C926F07-4859-4F87-A0FF-58F9DA5F9C4A}" presName="ellipse1" presStyleLbl="vennNode1" presStyleIdx="0" presStyleCnt="2" custScaleX="145322" custScaleY="145323" custLinFactNeighborX="-27952" custLinFactNeighborY="36645">
        <dgm:presLayoutVars>
          <dgm:bulletEnabled val="1"/>
        </dgm:presLayoutVars>
      </dgm:prSet>
      <dgm:spPr/>
    </dgm:pt>
    <dgm:pt modelId="{47B18C2C-3B18-4020-9F0B-68A5DF5BC742}" type="pres">
      <dgm:prSet presAssocID="{8C926F07-4859-4F87-A0FF-58F9DA5F9C4A}" presName="ellipse2" presStyleLbl="vennNode1" presStyleIdx="1" presStyleCnt="2" custScaleX="149276" custScaleY="149276" custLinFactNeighborX="23846" custLinFactNeighborY="-29437">
        <dgm:presLayoutVars>
          <dgm:bulletEnabled val="1"/>
        </dgm:presLayoutVars>
      </dgm:prSet>
      <dgm:spPr/>
    </dgm:pt>
  </dgm:ptLst>
  <dgm:cxnLst>
    <dgm:cxn modelId="{C67E4827-966F-4498-98CB-8B4B8CF1E665}" type="presOf" srcId="{A31074BC-B601-4772-B94B-5F516BEDD331}" destId="{47B18C2C-3B18-4020-9F0B-68A5DF5BC742}" srcOrd="0" destOrd="0" presId="urn:microsoft.com/office/officeart/2005/8/layout/rings+Icon"/>
    <dgm:cxn modelId="{8822AE27-00E3-408F-9AB5-096884D8E2D7}" type="presOf" srcId="{8C926F07-4859-4F87-A0FF-58F9DA5F9C4A}" destId="{DA7369CC-97CB-4F2B-A46B-12C7EC5D3040}" srcOrd="0" destOrd="0" presId="urn:microsoft.com/office/officeart/2005/8/layout/rings+Icon"/>
    <dgm:cxn modelId="{A761334B-0188-459E-B2D8-A514F8686537}" type="presOf" srcId="{D6A39949-94AA-4B38-8C4F-AD79B4E4C946}" destId="{4FE35715-6982-4242-8B5F-8A86EE7E6AC6}" srcOrd="0" destOrd="0" presId="urn:microsoft.com/office/officeart/2005/8/layout/rings+Icon"/>
    <dgm:cxn modelId="{76829783-080E-4643-95D0-D11A3D4685E7}" srcId="{8C926F07-4859-4F87-A0FF-58F9DA5F9C4A}" destId="{A31074BC-B601-4772-B94B-5F516BEDD331}" srcOrd="1" destOrd="0" parTransId="{FD25A2CC-46E4-4E92-BD08-9910B3E71E2F}" sibTransId="{314073A0-7F70-47AB-A071-9D4753978FB0}"/>
    <dgm:cxn modelId="{0D36B8B4-184A-4E67-AB08-1C91A7F597B9}" srcId="{8C926F07-4859-4F87-A0FF-58F9DA5F9C4A}" destId="{D6A39949-94AA-4B38-8C4F-AD79B4E4C946}" srcOrd="0" destOrd="0" parTransId="{2C289F5A-1727-4F9F-B585-50C8B28F33BC}" sibTransId="{E2845D9C-928B-4878-813A-5A82099E5932}"/>
    <dgm:cxn modelId="{B3887059-FA5C-4639-85F3-64613505FA8C}" type="presParOf" srcId="{DA7369CC-97CB-4F2B-A46B-12C7EC5D3040}" destId="{4FE35715-6982-4242-8B5F-8A86EE7E6AC6}" srcOrd="0" destOrd="0" presId="urn:microsoft.com/office/officeart/2005/8/layout/rings+Icon"/>
    <dgm:cxn modelId="{4A00D5B4-9E3D-481B-BF9A-D998C50A4153}" type="presParOf" srcId="{DA7369CC-97CB-4F2B-A46B-12C7EC5D3040}" destId="{47B18C2C-3B18-4020-9F0B-68A5DF5BC742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35715-6982-4242-8B5F-8A86EE7E6AC6}">
      <dsp:nvSpPr>
        <dsp:cNvPr id="0" name=""/>
        <dsp:cNvSpPr/>
      </dsp:nvSpPr>
      <dsp:spPr>
        <a:xfrm>
          <a:off x="761991" y="342193"/>
          <a:ext cx="3826383" cy="3826679"/>
        </a:xfrm>
        <a:prstGeom prst="ellipse">
          <a:avLst/>
        </a:prstGeom>
        <a:solidFill>
          <a:srgbClr val="00206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USA</a:t>
          </a:r>
          <a:endParaRPr lang="en-US" sz="6200" kern="1200" dirty="0"/>
        </a:p>
      </dsp:txBody>
      <dsp:txXfrm>
        <a:off x="1322352" y="902597"/>
        <a:ext cx="2705661" cy="2705871"/>
      </dsp:txXfrm>
    </dsp:sp>
    <dsp:sp modelId="{47B18C2C-3B18-4020-9F0B-68A5DF5BC742}">
      <dsp:nvSpPr>
        <dsp:cNvPr id="0" name=""/>
        <dsp:cNvSpPr/>
      </dsp:nvSpPr>
      <dsp:spPr>
        <a:xfrm>
          <a:off x="3429002" y="306275"/>
          <a:ext cx="3930493" cy="393077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USSR</a:t>
          </a:r>
          <a:endParaRPr lang="en-US" sz="6400" kern="1200" dirty="0"/>
        </a:p>
      </dsp:txBody>
      <dsp:txXfrm>
        <a:off x="4004609" y="881923"/>
        <a:ext cx="2779279" cy="277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6974-EC60-4953-9330-E78DC10FCBDE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5D40-A7C7-416F-BF97-19AD8796F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8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 Germany joined NATO in 1955, which led to the formation of the rival Warsaw Pact during the Cold War.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35D40-A7C7-416F-BF97-19AD8796F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1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https://www.washingtonexaminer.com/weekly-standard/what-is-the-purpose-of-nato-keep-the-russians-out-the-americans-in-and-the-germans-down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35D40-A7C7-416F-BF97-19AD8796F5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YOUTUBE LINK: https://www.youtube.com/watch?v=j3vZNSAi-QM</a:t>
            </a:r>
          </a:p>
          <a:p>
            <a:r>
              <a:rPr lang="en-US" dirty="0"/>
              <a:t>VIBBY LINK: https://vib.by/v/QJZrtflpoc</a:t>
            </a:r>
          </a:p>
          <a:p>
            <a:r>
              <a:rPr lang="en-US" dirty="0"/>
              <a:t>Clips: </a:t>
            </a:r>
          </a:p>
          <a:p>
            <a:r>
              <a:rPr lang="en-US" dirty="0"/>
              <a:t>00:00 to 03:15</a:t>
            </a:r>
          </a:p>
          <a:p>
            <a:r>
              <a:rPr lang="en-US" dirty="0"/>
              <a:t>20:13 to 24:43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35D40-A7C7-416F-BF97-19AD8796F5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4798D-D1A3-44E4-8BD2-AA1D11E6C85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851648" cy="1371600"/>
          </a:xfrm>
        </p:spPr>
        <p:txBody>
          <a:bodyPr>
            <a:normAutofit/>
          </a:bodyPr>
          <a:lstStyle/>
          <a:p>
            <a:r>
              <a:rPr lang="en-US" sz="6600" dirty="0"/>
              <a:t>The Cold War Game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b="1" dirty="0"/>
              <a:t>How did the West establish its dominance in the Cold War from the very beginning?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39" b="60439"/>
          <a:stretch/>
        </p:blipFill>
        <p:spPr bwMode="auto">
          <a:xfrm>
            <a:off x="0" y="3677664"/>
            <a:ext cx="9144000" cy="318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65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990600"/>
            <a:ext cx="8305800" cy="2133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How did the Western world establish its PESC dominance at the close of WWII?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0"/>
            <a:ext cx="8305800" cy="32004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Using your Star Chart answer the following: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How did the West establish </a:t>
            </a:r>
            <a:r>
              <a:rPr lang="en-US" sz="2800" b="1" u="sng" dirty="0">
                <a:solidFill>
                  <a:schemeClr val="accent1"/>
                </a:solidFill>
              </a:rPr>
              <a:t>political</a:t>
            </a:r>
            <a:r>
              <a:rPr lang="en-US" sz="2800" b="1" dirty="0">
                <a:solidFill>
                  <a:schemeClr val="accent1"/>
                </a:solidFill>
              </a:rPr>
              <a:t> dominance?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How did the West establish </a:t>
            </a:r>
            <a:r>
              <a:rPr lang="en-US" sz="2800" b="1" u="sng" dirty="0">
                <a:solidFill>
                  <a:schemeClr val="accent1"/>
                </a:solidFill>
              </a:rPr>
              <a:t>economic</a:t>
            </a:r>
            <a:r>
              <a:rPr lang="en-US" sz="2800" b="1" dirty="0">
                <a:solidFill>
                  <a:schemeClr val="accent1"/>
                </a:solidFill>
              </a:rPr>
              <a:t> dominance?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How did the West establish </a:t>
            </a:r>
            <a:r>
              <a:rPr lang="en-US" sz="2800" b="1" u="sng" dirty="0">
                <a:solidFill>
                  <a:schemeClr val="accent1"/>
                </a:solidFill>
              </a:rPr>
              <a:t>social</a:t>
            </a:r>
            <a:r>
              <a:rPr lang="en-US" sz="2800" b="1" dirty="0">
                <a:solidFill>
                  <a:schemeClr val="accent1"/>
                </a:solidFill>
              </a:rPr>
              <a:t> dominance?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How did the West establish </a:t>
            </a:r>
            <a:r>
              <a:rPr lang="en-US" sz="2800" b="1" u="sng" dirty="0">
                <a:solidFill>
                  <a:schemeClr val="accent1"/>
                </a:solidFill>
              </a:rPr>
              <a:t>cultural</a:t>
            </a:r>
            <a:r>
              <a:rPr lang="en-US" sz="2800" b="1" dirty="0">
                <a:solidFill>
                  <a:schemeClr val="accent1"/>
                </a:solidFill>
              </a:rPr>
              <a:t> dominance</a:t>
            </a:r>
          </a:p>
        </p:txBody>
      </p:sp>
    </p:spTree>
    <p:extLst>
      <p:ext uri="{BB962C8B-B14F-4D97-AF65-F5344CB8AC3E}">
        <p14:creationId xmlns:p14="http://schemas.microsoft.com/office/powerpoint/2010/main" val="301567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WWII: The Fight For Germany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229623"/>
              </p:ext>
            </p:extLst>
          </p:nvPr>
        </p:nvGraphicFramePr>
        <p:xfrm>
          <a:off x="533400" y="20113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4018746"/>
            <a:ext cx="182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GERMANY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129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Atlanticists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3057" y="2129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Eurasianists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01337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Sea Power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3057" y="601337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Land Power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29" y="3886198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92144" y="3886199"/>
            <a:ext cx="1175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27819-C47D-434C-BAE0-1C5859437BB8}"/>
              </a:ext>
            </a:extLst>
          </p:cNvPr>
          <p:cNvSpPr txBox="1"/>
          <p:nvPr/>
        </p:nvSpPr>
        <p:spPr>
          <a:xfrm>
            <a:off x="54429" y="437864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NATO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7FC0B-56C5-4861-8D7D-5707F5BFCB01}"/>
              </a:ext>
            </a:extLst>
          </p:cNvPr>
          <p:cNvSpPr txBox="1"/>
          <p:nvPr/>
        </p:nvSpPr>
        <p:spPr>
          <a:xfrm>
            <a:off x="7805058" y="4350603"/>
            <a:ext cx="134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/>
                </a:solidFill>
              </a:rPr>
              <a:t>Warsaw Pact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The Bipolar Balance of Power:</a:t>
            </a:r>
            <a:br>
              <a:rPr lang="en-US" sz="4200" dirty="0"/>
            </a:br>
            <a:r>
              <a:rPr lang="en-US" sz="4200" dirty="0"/>
              <a:t>The Geopolitics of Proxy Wars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1412"/>
            <a:ext cx="8229600" cy="42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ADD89-68DC-4817-B680-1BEA8A43BC08}"/>
              </a:ext>
            </a:extLst>
          </p:cNvPr>
          <p:cNvSpPr txBox="1"/>
          <p:nvPr/>
        </p:nvSpPr>
        <p:spPr>
          <a:xfrm>
            <a:off x="533400" y="4580965"/>
            <a:ext cx="2743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FF0000"/>
                </a:solidFill>
                <a:effectLst/>
                <a:latin typeface="Montserrat"/>
              </a:rPr>
              <a:t>The Cold War was often fought (whenever it became a hot war) by proxies, or representatives of the US and the USSR in the Third World. Major exceptions include Korea and Vietnam, where US troops were involved.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Atlantic Treaty Organization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7010400" cy="4495800"/>
          </a:xfrm>
        </p:spPr>
        <p:txBody>
          <a:bodyPr>
            <a:noAutofit/>
          </a:bodyPr>
          <a:lstStyle/>
          <a:p>
            <a:r>
              <a:rPr lang="en-US" sz="2500" dirty="0"/>
              <a:t>Military alliance – members agree to mutual defense in response to an attack by any external party (Article 5) "to keep the Russians out, the Americans in, and the Germans down</a:t>
            </a:r>
            <a:r>
              <a:rPr lang="en-US" sz="2500" baseline="30000" dirty="0"/>
              <a:t>*</a:t>
            </a:r>
            <a:r>
              <a:rPr lang="en-US" sz="2500" dirty="0"/>
              <a:t>"</a:t>
            </a:r>
          </a:p>
          <a:p>
            <a:r>
              <a:rPr lang="en-US" sz="2500" dirty="0"/>
              <a:t>NATO Stay Behind Armies-prevent an attempted Soviet takeover of Europe</a:t>
            </a:r>
          </a:p>
          <a:p>
            <a:pPr lvl="1"/>
            <a:r>
              <a:rPr lang="en-US" sz="2500" dirty="0"/>
              <a:t>Operation </a:t>
            </a:r>
            <a:r>
              <a:rPr lang="en-US" sz="2500" dirty="0" err="1"/>
              <a:t>Gladio</a:t>
            </a:r>
            <a:r>
              <a:rPr lang="en-US" sz="2500" dirty="0"/>
              <a:t> (26Nov1956 – 27Jul1990)</a:t>
            </a:r>
          </a:p>
          <a:p>
            <a:pPr lvl="2"/>
            <a:r>
              <a:rPr lang="en-US" sz="2500" dirty="0"/>
              <a:t>Secret armies committed acts of terrorism and blamed it on the Soviets (communists)</a:t>
            </a:r>
          </a:p>
          <a:p>
            <a:pPr lvl="2"/>
            <a:r>
              <a:rPr lang="en-US" sz="2500" dirty="0"/>
              <a:t>Goal was to create a “strategy of tension”</a:t>
            </a:r>
          </a:p>
          <a:p>
            <a:pPr lvl="2"/>
            <a:endParaRPr lang="en-US" sz="2400" dirty="0"/>
          </a:p>
        </p:txBody>
      </p:sp>
      <p:pic>
        <p:nvPicPr>
          <p:cNvPr id="2050" name="Picture 2" descr="File:NATO OTAN landscape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900429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opyaps.com/wp-content/uploads/2013/07/Operation-Gladi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r="20090"/>
          <a:stretch/>
        </p:blipFill>
        <p:spPr bwMode="auto">
          <a:xfrm>
            <a:off x="7315200" y="3276600"/>
            <a:ext cx="1617350" cy="24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5816025"/>
            <a:ext cx="182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“In silence, we serve freedom.”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1F36A-3D08-4589-93E1-889ED460C1BC}"/>
              </a:ext>
            </a:extLst>
          </p:cNvPr>
          <p:cNvSpPr txBox="1"/>
          <p:nvPr/>
        </p:nvSpPr>
        <p:spPr>
          <a:xfrm>
            <a:off x="266700" y="6402288"/>
            <a:ext cx="636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FF0000"/>
                </a:solidFill>
                <a:effectLst/>
                <a:latin typeface="Montserrat"/>
              </a:rPr>
              <a:t>*NATO’s first secretary general, Hastings “Pug” Ismay, when speaking about the new organization’s mission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4298E2E-D8B8-4CF7-94F0-891824F40A01}"/>
              </a:ext>
            </a:extLst>
          </p:cNvPr>
          <p:cNvSpPr txBox="1">
            <a:spLocks/>
          </p:cNvSpPr>
          <p:nvPr/>
        </p:nvSpPr>
        <p:spPr>
          <a:xfrm>
            <a:off x="452629" y="1573163"/>
            <a:ext cx="2433918" cy="591312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(1949-Present)</a:t>
            </a:r>
          </a:p>
        </p:txBody>
      </p:sp>
    </p:spTree>
    <p:extLst>
      <p:ext uri="{BB962C8B-B14F-4D97-AF65-F5344CB8AC3E}">
        <p14:creationId xmlns:p14="http://schemas.microsoft.com/office/powerpoint/2010/main" val="9355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*Operation Paperclip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95800" cy="4434840"/>
          </a:xfrm>
        </p:spPr>
        <p:txBody>
          <a:bodyPr>
            <a:noAutofit/>
          </a:bodyPr>
          <a:lstStyle/>
          <a:p>
            <a:r>
              <a:rPr lang="en-US" dirty="0"/>
              <a:t>Secret US Intelligence program that recruited more than 1,600 scientists, engineers, and technicians from Nazi Germany after World War II.</a:t>
            </a:r>
          </a:p>
          <a:p>
            <a:r>
              <a:rPr lang="en-US" dirty="0"/>
              <a:t>Purpose was for the US to gain a military advantage in the Cold War against the Soviet Union.</a:t>
            </a: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184A47-6AE3-4911-8107-6D56B9A1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5" y="243685"/>
            <a:ext cx="2516929" cy="3352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48004-F904-445B-AAD9-9497B85B012F}"/>
              </a:ext>
            </a:extLst>
          </p:cNvPr>
          <p:cNvSpPr txBox="1"/>
          <p:nvPr/>
        </p:nvSpPr>
        <p:spPr>
          <a:xfrm>
            <a:off x="266700" y="6324600"/>
            <a:ext cx="636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FF0000"/>
                </a:solidFill>
                <a:effectLst/>
                <a:latin typeface="Montserrat"/>
              </a:rPr>
              <a:t>*Operation Paperclip was previously called Operation Overcast and was approved by President Truman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2656EC-D5FB-4051-A5E9-BD2B4454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94480"/>
            <a:ext cx="2418027" cy="2971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7D7284-C420-4A3F-8A43-A61C35FBB76D}"/>
              </a:ext>
            </a:extLst>
          </p:cNvPr>
          <p:cNvSpPr txBox="1"/>
          <p:nvPr/>
        </p:nvSpPr>
        <p:spPr>
          <a:xfrm>
            <a:off x="7543800" y="4876800"/>
            <a:ext cx="1509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Linux Libertine"/>
              </a:rPr>
              <a:t>A</a:t>
            </a:r>
            <a:r>
              <a:rPr lang="en-US" sz="1100" b="1" i="0" dirty="0">
                <a:solidFill>
                  <a:srgbClr val="0070C0"/>
                </a:solidFill>
                <a:effectLst/>
                <a:latin typeface="Linux Libertine"/>
              </a:rPr>
              <a:t>bove and </a:t>
            </a:r>
            <a:r>
              <a:rPr lang="en-US" sz="1100" b="1" dirty="0">
                <a:solidFill>
                  <a:srgbClr val="0070C0"/>
                </a:solidFill>
                <a:latin typeface="Linux Libertine"/>
              </a:rPr>
              <a:t>L</a:t>
            </a:r>
            <a:r>
              <a:rPr lang="en-US" sz="1100" b="1" i="0" dirty="0">
                <a:solidFill>
                  <a:srgbClr val="0070C0"/>
                </a:solidFill>
                <a:effectLst/>
                <a:latin typeface="Linux Libertine"/>
              </a:rPr>
              <a:t>eft: Nazi, Germany </a:t>
            </a:r>
            <a:r>
              <a:rPr lang="en-US" sz="1100" b="1" dirty="0">
                <a:solidFill>
                  <a:srgbClr val="0070C0"/>
                </a:solidFill>
                <a:latin typeface="Linux Libertine"/>
              </a:rPr>
              <a:t>aerospace engineer </a:t>
            </a:r>
            <a:r>
              <a:rPr lang="en-US" sz="1100" b="1" dirty="0" err="1">
                <a:solidFill>
                  <a:srgbClr val="0070C0"/>
                </a:solidFill>
                <a:latin typeface="Linux Libertine"/>
              </a:rPr>
              <a:t>Wernher</a:t>
            </a:r>
            <a:r>
              <a:rPr lang="en-US" sz="1100" b="1" dirty="0">
                <a:solidFill>
                  <a:srgbClr val="0070C0"/>
                </a:solidFill>
                <a:latin typeface="Linux Libertine"/>
              </a:rPr>
              <a:t> von Braun (key developer of the V-2 rocket); </a:t>
            </a:r>
            <a:r>
              <a:rPr lang="en-US" sz="1100" b="1" i="0" dirty="0">
                <a:solidFill>
                  <a:srgbClr val="0070C0"/>
                </a:solidFill>
                <a:effectLst/>
                <a:latin typeface="Linux Libertine"/>
              </a:rPr>
              <a:t>later head of NASA’s space program</a:t>
            </a:r>
          </a:p>
        </p:txBody>
      </p:sp>
      <p:pic>
        <p:nvPicPr>
          <p:cNvPr id="7" name="Content Placeholder 6" descr="A picture containing text, sign, newspaper&#10;&#10;Description automatically generated">
            <a:extLst>
              <a:ext uri="{FF2B5EF4-FFF2-40B4-BE49-F238E27FC236}">
                <a16:creationId xmlns:a16="http://schemas.microsoft.com/office/drawing/2014/main" id="{23C6EFE4-364C-48CF-B4C7-A57E8810A6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90" y="2863267"/>
            <a:ext cx="1264994" cy="198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29A3FA6-6E9D-4D5E-B56B-AA82FE20A2D6}"/>
              </a:ext>
            </a:extLst>
          </p:cNvPr>
          <p:cNvSpPr txBox="1">
            <a:spLocks/>
          </p:cNvSpPr>
          <p:nvPr/>
        </p:nvSpPr>
        <p:spPr>
          <a:xfrm>
            <a:off x="4218305" y="1716179"/>
            <a:ext cx="2133600" cy="591312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(1945-59)</a:t>
            </a:r>
          </a:p>
        </p:txBody>
      </p:sp>
    </p:spTree>
    <p:extLst>
      <p:ext uri="{BB962C8B-B14F-4D97-AF65-F5344CB8AC3E}">
        <p14:creationId xmlns:p14="http://schemas.microsoft.com/office/powerpoint/2010/main" val="41174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Bretton Woods Conference (1944)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693920"/>
          </a:xfrm>
        </p:spPr>
        <p:txBody>
          <a:bodyPr>
            <a:noAutofit/>
          </a:bodyPr>
          <a:lstStyle/>
          <a:p>
            <a:r>
              <a:rPr lang="en-US" sz="2800" dirty="0"/>
              <a:t>Allied nations decided the new financial rules of the world</a:t>
            </a:r>
          </a:p>
          <a:p>
            <a:pPr lvl="1"/>
            <a:r>
              <a:rPr lang="en-US" sz="2800" u="sng" dirty="0"/>
              <a:t>International Monetary Fund</a:t>
            </a:r>
            <a:r>
              <a:rPr lang="en-US" sz="2800" dirty="0"/>
              <a:t> &amp; </a:t>
            </a:r>
            <a:r>
              <a:rPr lang="en-US" sz="2800" u="sng" dirty="0"/>
              <a:t>World Bank</a:t>
            </a:r>
            <a:r>
              <a:rPr lang="en-US" sz="2800" dirty="0"/>
              <a:t> (1945)</a:t>
            </a:r>
          </a:p>
          <a:p>
            <a:pPr lvl="2"/>
            <a:r>
              <a:rPr lang="en-US" sz="2600" b="1" i="1" dirty="0"/>
              <a:t>Promote international monetary cooperation</a:t>
            </a:r>
            <a:r>
              <a:rPr lang="en-US" sz="2600" dirty="0"/>
              <a:t>, trade, high employment, economic growth</a:t>
            </a:r>
          </a:p>
          <a:p>
            <a:pPr lvl="2"/>
            <a:r>
              <a:rPr lang="en-US" sz="2600" dirty="0"/>
              <a:t>Prevent poverty, and provide loans to countries in financial difficulty</a:t>
            </a:r>
          </a:p>
        </p:txBody>
      </p:sp>
      <p:pic>
        <p:nvPicPr>
          <p:cNvPr id="3074" name="Picture 2" descr="International Monetary Fund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17" y="1838379"/>
            <a:ext cx="18691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C92FDF0-F061-439F-996C-8404057C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4490"/>
            <a:ext cx="3633943" cy="7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7CB97B5-5462-4AEF-BD06-DBCD86AE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80" y="3897105"/>
            <a:ext cx="1280182" cy="196113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Bretton Woods Conference (1944)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2164080"/>
            <a:ext cx="4524375" cy="3474720"/>
          </a:xfrm>
        </p:spPr>
        <p:txBody>
          <a:bodyPr>
            <a:noAutofit/>
          </a:bodyPr>
          <a:lstStyle/>
          <a:p>
            <a:r>
              <a:rPr lang="en-US" sz="2500" b="1" dirty="0"/>
              <a:t>Promote international monetary cooperation</a:t>
            </a:r>
          </a:p>
          <a:p>
            <a:pPr lvl="1"/>
            <a:r>
              <a:rPr lang="en-US" sz="2500" dirty="0"/>
              <a:t>US Dollar-Gold Exchange</a:t>
            </a:r>
          </a:p>
          <a:p>
            <a:pPr lvl="2"/>
            <a:r>
              <a:rPr lang="en-US" sz="2500" dirty="0"/>
              <a:t>World Reserve Currency</a:t>
            </a:r>
          </a:p>
          <a:p>
            <a:pPr lvl="2"/>
            <a:r>
              <a:rPr lang="en-US" sz="2500" dirty="0"/>
              <a:t>Lender of last resort</a:t>
            </a:r>
          </a:p>
          <a:p>
            <a:pPr lvl="2"/>
            <a:r>
              <a:rPr lang="en-US" sz="2500" dirty="0"/>
              <a:t>All transactions would be completed using US Dollars</a:t>
            </a:r>
          </a:p>
        </p:txBody>
      </p:sp>
      <p:pic>
        <p:nvPicPr>
          <p:cNvPr id="4098" name="Picture 2" descr="https://www.goldstockbull.com/wp-content/uploads/gold_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0300"/>
            <a:ext cx="42386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1D3E-A5A0-49CB-A971-02E84E28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 Act (1947)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A4F67-DBA1-4655-99F3-7B73A976F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768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legislation in Truman’s Cold War strategy, and the beginnings of the National Security State (aka, The Deep State).</a:t>
            </a:r>
          </a:p>
          <a:p>
            <a:r>
              <a:rPr lang="en-US" dirty="0"/>
              <a:t>Restructured the armed forces by creating the National Military Establishment (later called the Dept. of Defense), the CIA, and the National Security Council.</a:t>
            </a:r>
          </a:p>
          <a:p>
            <a:r>
              <a:rPr lang="en-US" dirty="0"/>
              <a:t>Helped to prevent another Great Depression by creating a permanent wartime economy (aka military industrial complex).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969518-6893-407F-8627-073E20C2D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66912"/>
            <a:ext cx="291721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25ADCF-363E-41F0-907A-7AC951EC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/>
          </a:bodyPr>
          <a:lstStyle/>
          <a:p>
            <a:r>
              <a:rPr lang="en-US" sz="4000" dirty="0"/>
              <a:t>Us vs. Them? </a:t>
            </a:r>
            <a:br>
              <a:rPr lang="en-US" sz="4000" dirty="0"/>
            </a:br>
            <a:r>
              <a:rPr lang="en-US" sz="4000" dirty="0"/>
              <a:t>Origins of Soviet Power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2164079"/>
            <a:ext cx="5410201" cy="4322825"/>
          </a:xfrm>
        </p:spPr>
        <p:txBody>
          <a:bodyPr>
            <a:noAutofit/>
          </a:bodyPr>
          <a:lstStyle/>
          <a:p>
            <a:r>
              <a:rPr lang="en-US" sz="2500" dirty="0"/>
              <a:t>US manufacturing and finance supported the creation of the Soviet Union by providing industrial and military technology, starting from the </a:t>
            </a:r>
            <a:r>
              <a:rPr lang="en-US" sz="2500" u="sng" dirty="0"/>
              <a:t>Bolshevik Revolution in 1917</a:t>
            </a:r>
            <a:r>
              <a:rPr lang="en-US" sz="2500" dirty="0"/>
              <a:t>, to the </a:t>
            </a:r>
            <a:r>
              <a:rPr lang="en-US" sz="2500" u="sng" dirty="0"/>
              <a:t>collapse of the USSR in 1991</a:t>
            </a:r>
            <a:r>
              <a:rPr lang="en-US" sz="2500" dirty="0"/>
              <a:t>.</a:t>
            </a:r>
          </a:p>
          <a:p>
            <a:r>
              <a:rPr lang="en-US" sz="2500" dirty="0"/>
              <a:t>US military aid to the Soviets continued while the Soviets were providing military aid to Vietnam during the Vietnam War.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58B8C4-28DF-478B-8970-D95D5CC10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/>
          <a:stretch/>
        </p:blipFill>
        <p:spPr bwMode="auto">
          <a:xfrm>
            <a:off x="6934200" y="1281624"/>
            <a:ext cx="1752600" cy="27603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4EEB961-76BE-42D7-A64B-7BA52F8F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1752599" cy="263548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639</Words>
  <Application>Microsoft Office PowerPoint</Application>
  <PresentationFormat>On-screen Show (4:3)</PresentationFormat>
  <Paragraphs>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Linux Libertine</vt:lpstr>
      <vt:lpstr>Montserrat</vt:lpstr>
      <vt:lpstr>Wingdings 2</vt:lpstr>
      <vt:lpstr>Flow</vt:lpstr>
      <vt:lpstr>The Cold War Game</vt:lpstr>
      <vt:lpstr>WWII: The Fight For Germany</vt:lpstr>
      <vt:lpstr>The Bipolar Balance of Power: The Geopolitics of Proxy Wars</vt:lpstr>
      <vt:lpstr>North Atlantic Treaty Organization</vt:lpstr>
      <vt:lpstr>*Operation Paperclip </vt:lpstr>
      <vt:lpstr>Bretton Woods Conference (1944)</vt:lpstr>
      <vt:lpstr>Bretton Woods Conference (1944)</vt:lpstr>
      <vt:lpstr>National Security Act (1947)</vt:lpstr>
      <vt:lpstr>Us vs. Them?  Origins of Soviet Power</vt:lpstr>
      <vt:lpstr>How did the Western world establish its PESC dominance at the close of WWII?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Game</dc:title>
  <dc:creator>Windows User</dc:creator>
  <cp:lastModifiedBy>13105919624</cp:lastModifiedBy>
  <cp:revision>58</cp:revision>
  <dcterms:created xsi:type="dcterms:W3CDTF">2018-04-13T02:28:12Z</dcterms:created>
  <dcterms:modified xsi:type="dcterms:W3CDTF">2021-02-21T18:22:49Z</dcterms:modified>
</cp:coreProperties>
</file>