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8" r:id="rId3"/>
    <p:sldId id="257" r:id="rId4"/>
    <p:sldId id="266" r:id="rId5"/>
    <p:sldId id="269" r:id="rId6"/>
    <p:sldId id="258" r:id="rId7"/>
    <p:sldId id="259" r:id="rId8"/>
    <p:sldId id="271" r:id="rId9"/>
    <p:sldId id="260" r:id="rId10"/>
    <p:sldId id="270" r:id="rId11"/>
    <p:sldId id="261" r:id="rId12"/>
    <p:sldId id="262" r:id="rId13"/>
    <p:sldId id="275" r:id="rId14"/>
    <p:sldId id="263" r:id="rId15"/>
    <p:sldId id="272" r:id="rId16"/>
    <p:sldId id="274" r:id="rId17"/>
    <p:sldId id="267" r:id="rId18"/>
    <p:sldId id="265" r:id="rId19"/>
    <p:sldId id="26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United States Military Engagements </a:t>
            </a:r>
          </a:p>
          <a:p>
            <a:pPr>
              <a:defRPr/>
            </a:pPr>
            <a:r>
              <a:rPr lang="en-US"/>
              <a:t>Since 1900 by Political Party in Office</a:t>
            </a:r>
          </a:p>
        </c:rich>
      </c:tx>
      <c:layout>
        <c:manualLayout>
          <c:xMode val="edge"/>
          <c:yMode val="edge"/>
          <c:x val="0.2928660891804542"/>
          <c:y val="3.5087719298245612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Democrat
(110 Total)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1900-1909</c:v>
                </c:pt>
                <c:pt idx="1">
                  <c:v>1909-1913</c:v>
                </c:pt>
                <c:pt idx="2">
                  <c:v>1913-1921</c:v>
                </c:pt>
                <c:pt idx="3">
                  <c:v>1921-1923</c:v>
                </c:pt>
                <c:pt idx="4">
                  <c:v>1923-1929</c:v>
                </c:pt>
                <c:pt idx="5">
                  <c:v>1929-1933</c:v>
                </c:pt>
                <c:pt idx="6">
                  <c:v>1933-1945</c:v>
                </c:pt>
                <c:pt idx="7">
                  <c:v>1945-1953</c:v>
                </c:pt>
                <c:pt idx="8">
                  <c:v>1953-1961</c:v>
                </c:pt>
                <c:pt idx="9">
                  <c:v>1961-1963</c:v>
                </c:pt>
                <c:pt idx="10">
                  <c:v>1963-1969</c:v>
                </c:pt>
                <c:pt idx="11">
                  <c:v>1969-1974</c:v>
                </c:pt>
                <c:pt idx="12">
                  <c:v>1974-1977</c:v>
                </c:pt>
                <c:pt idx="13">
                  <c:v>1977-1981</c:v>
                </c:pt>
                <c:pt idx="14">
                  <c:v>1981-1989</c:v>
                </c:pt>
                <c:pt idx="15">
                  <c:v>1989-1993</c:v>
                </c:pt>
                <c:pt idx="16">
                  <c:v>1993-2001</c:v>
                </c:pt>
                <c:pt idx="17">
                  <c:v>2001-2009</c:v>
                </c:pt>
                <c:pt idx="18">
                  <c:v>2009-Mar 2016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15</c:v>
                </c:pt>
                <c:pt idx="2">
                  <c:v>6</c:v>
                </c:pt>
                <c:pt idx="6">
                  <c:v>9</c:v>
                </c:pt>
                <c:pt idx="7">
                  <c:v>14</c:v>
                </c:pt>
                <c:pt idx="9">
                  <c:v>5</c:v>
                </c:pt>
                <c:pt idx="10">
                  <c:v>7</c:v>
                </c:pt>
                <c:pt idx="13">
                  <c:v>3</c:v>
                </c:pt>
                <c:pt idx="16">
                  <c:v>30</c:v>
                </c:pt>
                <c:pt idx="18">
                  <c:v>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Republican
(118 Total)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Sheet1!$A$2:$A$20</c:f>
              <c:strCache>
                <c:ptCount val="19"/>
                <c:pt idx="0">
                  <c:v>1900-1909</c:v>
                </c:pt>
                <c:pt idx="1">
                  <c:v>1909-1913</c:v>
                </c:pt>
                <c:pt idx="2">
                  <c:v>1913-1921</c:v>
                </c:pt>
                <c:pt idx="3">
                  <c:v>1921-1923</c:v>
                </c:pt>
                <c:pt idx="4">
                  <c:v>1923-1929</c:v>
                </c:pt>
                <c:pt idx="5">
                  <c:v>1929-1933</c:v>
                </c:pt>
                <c:pt idx="6">
                  <c:v>1933-1945</c:v>
                </c:pt>
                <c:pt idx="7">
                  <c:v>1945-1953</c:v>
                </c:pt>
                <c:pt idx="8">
                  <c:v>1953-1961</c:v>
                </c:pt>
                <c:pt idx="9">
                  <c:v>1961-1963</c:v>
                </c:pt>
                <c:pt idx="10">
                  <c:v>1963-1969</c:v>
                </c:pt>
                <c:pt idx="11">
                  <c:v>1969-1974</c:v>
                </c:pt>
                <c:pt idx="12">
                  <c:v>1974-1977</c:v>
                </c:pt>
                <c:pt idx="13">
                  <c:v>1977-1981</c:v>
                </c:pt>
                <c:pt idx="14">
                  <c:v>1981-1989</c:v>
                </c:pt>
                <c:pt idx="15">
                  <c:v>1989-1993</c:v>
                </c:pt>
                <c:pt idx="16">
                  <c:v>1993-2001</c:v>
                </c:pt>
                <c:pt idx="17">
                  <c:v>2001-2009</c:v>
                </c:pt>
                <c:pt idx="18">
                  <c:v>2009-Mar 2016</c:v>
                </c:pt>
              </c:strCache>
            </c:strRef>
          </c:cat>
          <c:val>
            <c:numRef>
              <c:f>Sheet1!$C$2:$C$20</c:f>
              <c:numCache>
                <c:formatCode>General</c:formatCode>
                <c:ptCount val="19"/>
                <c:pt idx="1">
                  <c:v>11</c:v>
                </c:pt>
                <c:pt idx="3">
                  <c:v>16</c:v>
                </c:pt>
                <c:pt idx="4">
                  <c:v>14</c:v>
                </c:pt>
                <c:pt idx="5">
                  <c:v>3</c:v>
                </c:pt>
                <c:pt idx="8">
                  <c:v>8</c:v>
                </c:pt>
                <c:pt idx="11">
                  <c:v>5</c:v>
                </c:pt>
                <c:pt idx="12">
                  <c:v>7</c:v>
                </c:pt>
                <c:pt idx="14">
                  <c:v>22</c:v>
                </c:pt>
                <c:pt idx="15">
                  <c:v>17</c:v>
                </c:pt>
                <c:pt idx="17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020224"/>
        <c:axId val="20026112"/>
      </c:barChart>
      <c:catAx>
        <c:axId val="2002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0026112"/>
        <c:crosses val="autoZero"/>
        <c:auto val="1"/>
        <c:lblAlgn val="ctr"/>
        <c:lblOffset val="100"/>
        <c:noMultiLvlLbl val="0"/>
      </c:catAx>
      <c:valAx>
        <c:axId val="20026112"/>
        <c:scaling>
          <c:orientation val="minMax"/>
        </c:scaling>
        <c:delete val="0"/>
        <c:axPos val="l"/>
        <c:minorGridlines/>
        <c:title>
          <c:tx>
            <c:rich>
              <a:bodyPr/>
              <a:lstStyle/>
              <a:p>
                <a:pPr>
                  <a:defRPr sz="1400" b="1"/>
                </a:pPr>
                <a:r>
                  <a:rPr lang="en-US" sz="1400" b="1"/>
                  <a:t>Number of Military Engagements*</a:t>
                </a:r>
              </a:p>
            </c:rich>
          </c:tx>
          <c:layout>
            <c:manualLayout>
              <c:xMode val="edge"/>
              <c:yMode val="edge"/>
              <c:x val="1.1865035224323322E-2"/>
              <c:y val="0.185886632591978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2002022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 b="1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1"/>
            </a:pPr>
            <a:endParaRPr lang="en-US"/>
          </a:p>
        </c:txPr>
      </c:legendEntry>
      <c:layout>
        <c:manualLayout>
          <c:xMode val="edge"/>
          <c:yMode val="edge"/>
          <c:x val="0.8522833477850863"/>
          <c:y val="0.4028074780126169"/>
          <c:w val="0.13256292351665164"/>
          <c:h val="0.33062255375972738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13970" cap="flat" cmpd="sng" algn="ctr">
      <a:solidFill>
        <a:schemeClr val="dk1"/>
      </a:solidFill>
      <a:prstDash val="solid"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United States Military Spending:</a:t>
            </a:r>
          </a:p>
          <a:p>
            <a:pPr>
              <a:defRPr/>
            </a:pPr>
            <a:r>
              <a:rPr lang="en-US"/>
              <a:t>Democrats vs. Republicans</a:t>
            </a:r>
          </a:p>
        </c:rich>
      </c:tx>
      <c:layout>
        <c:manualLayout>
          <c:xMode val="edge"/>
          <c:yMode val="edge"/>
          <c:x val="0.31949573600296627"/>
          <c:y val="4.712577594467358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4650836887880679E-2"/>
          <c:y val="0.21582608095040751"/>
          <c:w val="0.76015426881428472"/>
          <c:h val="0.624526177648846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Democrat
T=$1,230.8B</c:v>
                </c:pt>
              </c:strCache>
            </c:strRef>
          </c:tx>
          <c:invertIfNegative val="0"/>
          <c:cat>
            <c:strRef>
              <c:f>Sheet1!$A$2:$A$14</c:f>
              <c:strCache>
                <c:ptCount val="13"/>
                <c:pt idx="0">
                  <c:v>1940-1944</c:v>
                </c:pt>
                <c:pt idx="1">
                  <c:v>1945-1952</c:v>
                </c:pt>
                <c:pt idx="2">
                  <c:v>1953-1960</c:v>
                </c:pt>
                <c:pt idx="3">
                  <c:v>1961-1962</c:v>
                </c:pt>
                <c:pt idx="4">
                  <c:v>1963-1968</c:v>
                </c:pt>
                <c:pt idx="5">
                  <c:v>1969-1973</c:v>
                </c:pt>
                <c:pt idx="6">
                  <c:v>1974-1976</c:v>
                </c:pt>
                <c:pt idx="7">
                  <c:v>1977-1980</c:v>
                </c:pt>
                <c:pt idx="8">
                  <c:v>1981-1988</c:v>
                </c:pt>
                <c:pt idx="9">
                  <c:v>1989-1992</c:v>
                </c:pt>
                <c:pt idx="10">
                  <c:v>1993-2000</c:v>
                </c:pt>
                <c:pt idx="11">
                  <c:v>2001-2008</c:v>
                </c:pt>
                <c:pt idx="12">
                  <c:v>2009-2012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35.9</c:v>
                </c:pt>
                <c:pt idx="1">
                  <c:v>30.5</c:v>
                </c:pt>
                <c:pt idx="3">
                  <c:v>49.8</c:v>
                </c:pt>
                <c:pt idx="4">
                  <c:v>59.9</c:v>
                </c:pt>
                <c:pt idx="7">
                  <c:v>110.4</c:v>
                </c:pt>
                <c:pt idx="10">
                  <c:v>268.5</c:v>
                </c:pt>
                <c:pt idx="12">
                  <c:v>675.8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Republican
T=$1163.1B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Sheet1!$A$2:$A$14</c:f>
              <c:strCache>
                <c:ptCount val="13"/>
                <c:pt idx="0">
                  <c:v>1940-1944</c:v>
                </c:pt>
                <c:pt idx="1">
                  <c:v>1945-1952</c:v>
                </c:pt>
                <c:pt idx="2">
                  <c:v>1953-1960</c:v>
                </c:pt>
                <c:pt idx="3">
                  <c:v>1961-1962</c:v>
                </c:pt>
                <c:pt idx="4">
                  <c:v>1963-1968</c:v>
                </c:pt>
                <c:pt idx="5">
                  <c:v>1969-1973</c:v>
                </c:pt>
                <c:pt idx="6">
                  <c:v>1974-1976</c:v>
                </c:pt>
                <c:pt idx="7">
                  <c:v>1977-1980</c:v>
                </c:pt>
                <c:pt idx="8">
                  <c:v>1981-1988</c:v>
                </c:pt>
                <c:pt idx="9">
                  <c:v>1989-1992</c:v>
                </c:pt>
                <c:pt idx="10">
                  <c:v>1993-2000</c:v>
                </c:pt>
                <c:pt idx="11">
                  <c:v>2001-2008</c:v>
                </c:pt>
                <c:pt idx="12">
                  <c:v>2009-2012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2">
                  <c:v>47</c:v>
                </c:pt>
                <c:pt idx="5">
                  <c:v>78.2</c:v>
                </c:pt>
                <c:pt idx="6">
                  <c:v>83.5</c:v>
                </c:pt>
                <c:pt idx="8">
                  <c:v>228.2</c:v>
                </c:pt>
                <c:pt idx="9">
                  <c:v>283.2</c:v>
                </c:pt>
                <c:pt idx="11">
                  <c:v>443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918464"/>
        <c:axId val="21920000"/>
      </c:barChart>
      <c:catAx>
        <c:axId val="2191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920000"/>
        <c:crosses val="autoZero"/>
        <c:auto val="1"/>
        <c:lblAlgn val="ctr"/>
        <c:lblOffset val="100"/>
        <c:noMultiLvlLbl val="0"/>
      </c:catAx>
      <c:valAx>
        <c:axId val="21920000"/>
        <c:scaling>
          <c:orientation val="minMax"/>
        </c:scaling>
        <c:delete val="0"/>
        <c:axPos val="l"/>
        <c:min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/>
                  <a:t>US Dollars in Billions </a:t>
                </a:r>
                <a:r>
                  <a:rPr lang="en-US" sz="1400" dirty="0" smtClean="0"/>
                  <a:t>(Adjusted </a:t>
                </a:r>
                <a:r>
                  <a:rPr lang="en-US" sz="1400" dirty="0"/>
                  <a:t>for </a:t>
                </a:r>
                <a:r>
                  <a:rPr lang="en-US" sz="1400" dirty="0" smtClean="0"/>
                  <a:t>Inflation)</a:t>
                </a:r>
                <a:endParaRPr lang="en-US" sz="1400" dirty="0"/>
              </a:p>
            </c:rich>
          </c:tx>
          <c:layout>
            <c:manualLayout>
              <c:xMode val="edge"/>
              <c:yMode val="edge"/>
              <c:x val="1.3348164627363738E-2"/>
              <c:y val="0.13687871252935488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2191846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 b="1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1"/>
            </a:pPr>
            <a:endParaRPr lang="en-US"/>
          </a:p>
        </c:txPr>
      </c:legendEntry>
      <c:layout>
        <c:manualLayout>
          <c:xMode val="edge"/>
          <c:yMode val="edge"/>
          <c:x val="0.84338457136684375"/>
          <c:y val="0.40573145462080401"/>
          <c:w val="0.13603204493765308"/>
          <c:h val="0.28907246763646072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13970" cap="flat" cmpd="sng" algn="ctr">
      <a:solidFill>
        <a:schemeClr val="dk1"/>
      </a:solidFill>
      <a:prstDash val="solid"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endParaRPr lang="en-US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B5D2F46C-6641-466E-AE3F-A5595FB99D08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7A7459D9-7B0E-4FDD-9568-E3B02FC422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6781800" cy="1755775"/>
          </a:xfrm>
        </p:spPr>
        <p:txBody>
          <a:bodyPr/>
          <a:lstStyle/>
          <a:p>
            <a:r>
              <a:rPr lang="en-US" sz="5400" dirty="0" smtClean="0"/>
              <a:t>HISTORICAL ANALYSIS:</a:t>
            </a:r>
            <a:br>
              <a:rPr lang="en-US" sz="5400" dirty="0" smtClean="0"/>
            </a:br>
            <a:r>
              <a:rPr lang="en-US" sz="5400" dirty="0" smtClean="0"/>
              <a:t>POWER AND IDEOLOGY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Beyond Good and Evil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525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SOFT, HARD, and SMART POWER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429000"/>
          </a:xfrm>
        </p:spPr>
        <p:txBody>
          <a:bodyPr>
            <a:normAutofit lnSpcReduction="10000"/>
          </a:bodyPr>
          <a:lstStyle/>
          <a:p>
            <a:r>
              <a:rPr lang="en-US" sz="2400" b="1" i="1" dirty="0" smtClean="0"/>
              <a:t>Soft</a:t>
            </a:r>
            <a:r>
              <a:rPr lang="en-US" sz="2800" dirty="0" smtClean="0"/>
              <a:t> </a:t>
            </a:r>
            <a:r>
              <a:rPr lang="en-US" sz="2400" b="1" i="1" dirty="0" smtClean="0"/>
              <a:t>Power </a:t>
            </a:r>
            <a:r>
              <a:rPr lang="en-US" sz="2400" dirty="0"/>
              <a:t>is the </a:t>
            </a:r>
            <a:r>
              <a:rPr lang="en-US" sz="2400" dirty="0" smtClean="0"/>
              <a:t>shaping of preferences </a:t>
            </a:r>
            <a:r>
              <a:rPr lang="en-US" sz="2400" dirty="0"/>
              <a:t>of </a:t>
            </a:r>
            <a:r>
              <a:rPr lang="en-US" sz="2400" dirty="0" smtClean="0"/>
              <a:t>States through attraction </a:t>
            </a:r>
            <a:r>
              <a:rPr lang="en-US" sz="2400" dirty="0"/>
              <a:t>and </a:t>
            </a:r>
            <a:r>
              <a:rPr lang="en-US" sz="2400" dirty="0" smtClean="0"/>
              <a:t>co-opting by appealing to culture</a:t>
            </a:r>
            <a:r>
              <a:rPr lang="en-US" sz="2400" dirty="0"/>
              <a:t>, political </a:t>
            </a:r>
            <a:r>
              <a:rPr lang="en-US" sz="2400" dirty="0" smtClean="0"/>
              <a:t>values, and diplomacy </a:t>
            </a:r>
            <a:r>
              <a:rPr lang="en-US" sz="2400" dirty="0"/>
              <a:t>and economic </a:t>
            </a:r>
            <a:r>
              <a:rPr lang="en-US" sz="2400" dirty="0" smtClean="0"/>
              <a:t>incentives to influence States (rewards, incentives, aka </a:t>
            </a:r>
            <a:r>
              <a:rPr lang="en-US" sz="2400" dirty="0"/>
              <a:t>Carrot).</a:t>
            </a:r>
            <a:endParaRPr lang="en-US" sz="2400" dirty="0" smtClean="0"/>
          </a:p>
          <a:p>
            <a:r>
              <a:rPr lang="en-US" sz="2400" b="1" i="1" dirty="0" smtClean="0"/>
              <a:t>Hard Power </a:t>
            </a:r>
            <a:r>
              <a:rPr lang="en-US" sz="2400" dirty="0" smtClean="0"/>
              <a:t>is the coercive or aggressive use </a:t>
            </a:r>
            <a:r>
              <a:rPr lang="en-US" sz="2400" dirty="0"/>
              <a:t>of military and economic means to influence the behavior or interests of </a:t>
            </a:r>
            <a:r>
              <a:rPr lang="en-US" sz="2400" dirty="0" smtClean="0"/>
              <a:t>States (punish, disincentives, aka Stick).</a:t>
            </a:r>
          </a:p>
          <a:p>
            <a:r>
              <a:rPr lang="en-US" sz="2400" b="1" i="1" dirty="0" smtClean="0"/>
              <a:t>Smart Power </a:t>
            </a:r>
            <a:r>
              <a:rPr lang="en-US" sz="2400" dirty="0"/>
              <a:t>is the use of </a:t>
            </a:r>
            <a:r>
              <a:rPr lang="en-US" sz="2400" dirty="0" smtClean="0"/>
              <a:t>a combination of Hard and Soft Power</a:t>
            </a: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1" y="5715000"/>
            <a:ext cx="8458199" cy="9144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“Power concedes nothing without a demand. It never did and it never will.”           ~ Frederick Douglass</a:t>
            </a:r>
          </a:p>
        </p:txBody>
      </p:sp>
    </p:spTree>
    <p:extLst>
      <p:ext uri="{BB962C8B-B14F-4D97-AF65-F5344CB8AC3E}">
        <p14:creationId xmlns:p14="http://schemas.microsoft.com/office/powerpoint/2010/main" val="397539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WAR AS AN EXERCISE OF POWER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505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War is the most extreme expression of Political and Economic Power. </a:t>
            </a:r>
          </a:p>
          <a:p>
            <a:r>
              <a:rPr lang="en-US" sz="2800" dirty="0" smtClean="0"/>
              <a:t>War is the primary driver of history, as it shapes our world in ways that nothing else can.</a:t>
            </a:r>
          </a:p>
          <a:p>
            <a:r>
              <a:rPr lang="en-US" sz="2800" dirty="0" smtClean="0"/>
              <a:t>War is unlike any other historical phenomenon as it has the ability </a:t>
            </a:r>
            <a:r>
              <a:rPr lang="en-US" sz="2800" dirty="0"/>
              <a:t>to create </a:t>
            </a:r>
            <a:r>
              <a:rPr lang="en-US" sz="2800" dirty="0" smtClean="0"/>
              <a:t>the 4Ds on a massive scale.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57497" y="6019800"/>
            <a:ext cx="7876903" cy="5334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“Political 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power grows out of the barrel of a gun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.” ~ Mao 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Zedong</a:t>
            </a:r>
          </a:p>
        </p:txBody>
      </p:sp>
    </p:spTree>
    <p:extLst>
      <p:ext uri="{BB962C8B-B14F-4D97-AF65-F5344CB8AC3E}">
        <p14:creationId xmlns:p14="http://schemas.microsoft.com/office/powerpoint/2010/main" val="187864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 POWER OF WAR (4Ds)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Death</a:t>
            </a:r>
          </a:p>
          <a:p>
            <a:pPr lvl="1"/>
            <a:r>
              <a:rPr lang="en-US" sz="2200" dirty="0"/>
              <a:t>A</a:t>
            </a:r>
            <a:r>
              <a:rPr lang="en-US" sz="2200" dirty="0" smtClean="0"/>
              <a:t>n example of the use of </a:t>
            </a:r>
            <a:r>
              <a:rPr lang="en-US" sz="2200" i="1" dirty="0" smtClean="0"/>
              <a:t>Hard Power</a:t>
            </a:r>
          </a:p>
          <a:p>
            <a:pPr lvl="1"/>
            <a:r>
              <a:rPr lang="en-US" sz="2200" dirty="0" smtClean="0"/>
              <a:t>Reduces population</a:t>
            </a:r>
          </a:p>
          <a:p>
            <a:r>
              <a:rPr lang="en-US" sz="2600" dirty="0" smtClean="0"/>
              <a:t>Disease</a:t>
            </a:r>
          </a:p>
          <a:p>
            <a:pPr lvl="1"/>
            <a:r>
              <a:rPr lang="en-US" sz="2200" dirty="0" smtClean="0"/>
              <a:t>An example of the use of </a:t>
            </a:r>
            <a:r>
              <a:rPr lang="en-US" sz="2200" i="1" dirty="0" smtClean="0"/>
              <a:t>Hard Power</a:t>
            </a:r>
          </a:p>
          <a:p>
            <a:pPr lvl="1"/>
            <a:r>
              <a:rPr lang="en-US" sz="2200" dirty="0" smtClean="0"/>
              <a:t>Increases need for medical resources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4343400" y="1981200"/>
            <a:ext cx="43434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Displacement/Destabilization</a:t>
            </a:r>
            <a:endParaRPr lang="en-US" sz="2800" dirty="0"/>
          </a:p>
          <a:p>
            <a:pPr lvl="1"/>
            <a:r>
              <a:rPr lang="en-US" sz="2400" dirty="0"/>
              <a:t>An example of the use of </a:t>
            </a:r>
            <a:r>
              <a:rPr lang="en-US" sz="2400" i="1" dirty="0" smtClean="0"/>
              <a:t>Soft Power</a:t>
            </a:r>
            <a:endParaRPr lang="en-US" sz="2400" i="1" dirty="0"/>
          </a:p>
          <a:p>
            <a:pPr lvl="1"/>
            <a:r>
              <a:rPr lang="en-US" sz="2400" dirty="0" smtClean="0"/>
              <a:t>Increases emigration to other regions (refugees)</a:t>
            </a:r>
            <a:endParaRPr lang="en-US" sz="2400" dirty="0"/>
          </a:p>
          <a:p>
            <a:r>
              <a:rPr lang="en-US" sz="2800" dirty="0" smtClean="0"/>
              <a:t>Debt</a:t>
            </a:r>
            <a:endParaRPr lang="en-US" sz="2800" dirty="0"/>
          </a:p>
          <a:p>
            <a:pPr lvl="1"/>
            <a:r>
              <a:rPr lang="en-US" sz="2400" dirty="0"/>
              <a:t>An example of the use of </a:t>
            </a:r>
            <a:r>
              <a:rPr lang="en-US" sz="2400" i="1" dirty="0" smtClean="0"/>
              <a:t>Soft Power</a:t>
            </a:r>
            <a:endParaRPr lang="en-US" sz="2400" i="1" dirty="0"/>
          </a:p>
          <a:p>
            <a:pPr lvl="1"/>
            <a:r>
              <a:rPr lang="en-US" sz="2400" dirty="0"/>
              <a:t>Increases </a:t>
            </a:r>
            <a:r>
              <a:rPr lang="en-US" sz="2400" dirty="0" smtClean="0"/>
              <a:t>control of means and modes of production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34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 EFFECTS OF WAR (4Ds)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419600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Death</a:t>
            </a:r>
          </a:p>
          <a:p>
            <a:pPr lvl="1"/>
            <a:r>
              <a:rPr lang="en-US" sz="2200" dirty="0" smtClean="0"/>
              <a:t>Civilian casualties (“collateral damage,” aka children)</a:t>
            </a:r>
          </a:p>
          <a:p>
            <a:pPr lvl="1"/>
            <a:r>
              <a:rPr lang="en-US" sz="2200" dirty="0" smtClean="0"/>
              <a:t>Soldier casualties (by enemy forces, and “friendly fire”)</a:t>
            </a:r>
          </a:p>
          <a:p>
            <a:pPr lvl="1"/>
            <a:r>
              <a:rPr lang="en-US" sz="2200" dirty="0" smtClean="0"/>
              <a:t>New weapons testing</a:t>
            </a:r>
          </a:p>
          <a:p>
            <a:r>
              <a:rPr lang="en-US" sz="2600" dirty="0" smtClean="0"/>
              <a:t>Disease</a:t>
            </a:r>
            <a:endParaRPr lang="en-US" sz="2200" dirty="0" smtClean="0"/>
          </a:p>
          <a:p>
            <a:pPr lvl="1"/>
            <a:r>
              <a:rPr lang="en-US" sz="2200" dirty="0" smtClean="0"/>
              <a:t>Drug trafficking</a:t>
            </a:r>
            <a:endParaRPr lang="en-US" sz="2200" dirty="0" smtClean="0"/>
          </a:p>
          <a:p>
            <a:pPr lvl="1"/>
            <a:r>
              <a:rPr lang="en-US" sz="2200" dirty="0" smtClean="0"/>
              <a:t>Environmental destruction</a:t>
            </a:r>
          </a:p>
          <a:p>
            <a:pPr lvl="1"/>
            <a:r>
              <a:rPr lang="en-US" sz="2200" dirty="0" smtClean="0"/>
              <a:t>Starvation, Cancer, PTSD</a:t>
            </a:r>
          </a:p>
          <a:p>
            <a:pPr lvl="1"/>
            <a:endParaRPr lang="en-US" sz="2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4343400" y="1981200"/>
            <a:ext cx="4343400" cy="4419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Displacement/Destabilization</a:t>
            </a:r>
            <a:endParaRPr lang="en-US" sz="2800" dirty="0"/>
          </a:p>
          <a:p>
            <a:pPr lvl="1"/>
            <a:r>
              <a:rPr lang="en-US" sz="2400" dirty="0"/>
              <a:t>Human </a:t>
            </a:r>
            <a:r>
              <a:rPr lang="en-US" sz="2400" dirty="0" smtClean="0"/>
              <a:t>trafficking/Slavery (women</a:t>
            </a:r>
            <a:r>
              <a:rPr lang="en-US" sz="2400" dirty="0"/>
              <a:t>, children, etc</a:t>
            </a:r>
            <a:r>
              <a:rPr lang="en-US" sz="2400" dirty="0" smtClean="0"/>
              <a:t>.)</a:t>
            </a:r>
          </a:p>
          <a:p>
            <a:pPr lvl="1"/>
            <a:r>
              <a:rPr lang="en-US" sz="2400" dirty="0"/>
              <a:t>Organ Harvesting</a:t>
            </a:r>
          </a:p>
          <a:p>
            <a:pPr lvl="1"/>
            <a:r>
              <a:rPr lang="en-US" sz="2400" dirty="0" smtClean="0"/>
              <a:t>Prostitution, Rape</a:t>
            </a:r>
          </a:p>
          <a:p>
            <a:r>
              <a:rPr lang="en-US" sz="2800" dirty="0" smtClean="0"/>
              <a:t>Debt</a:t>
            </a:r>
            <a:endParaRPr lang="en-US" sz="2800" dirty="0"/>
          </a:p>
          <a:p>
            <a:pPr lvl="1"/>
            <a:r>
              <a:rPr lang="en-US" sz="2400" dirty="0" smtClean="0"/>
              <a:t>Rebuilding </a:t>
            </a:r>
            <a:r>
              <a:rPr lang="en-US" sz="2400" dirty="0"/>
              <a:t>contracts </a:t>
            </a:r>
            <a:r>
              <a:rPr lang="en-US" sz="2400" dirty="0" smtClean="0"/>
              <a:t>given to </a:t>
            </a:r>
            <a:r>
              <a:rPr lang="en-US" sz="2400" dirty="0"/>
              <a:t>private corporations</a:t>
            </a:r>
          </a:p>
          <a:p>
            <a:pPr lvl="1"/>
            <a:r>
              <a:rPr lang="en-US" sz="2400" dirty="0" smtClean="0"/>
              <a:t>Currency devaluation/collapse</a:t>
            </a:r>
            <a:endParaRPr lang="en-US" sz="2400" i="1" dirty="0"/>
          </a:p>
          <a:p>
            <a:pPr lvl="1"/>
            <a:r>
              <a:rPr lang="en-US" sz="2400" dirty="0" smtClean="0"/>
              <a:t>IMF/World Bank loans to stabilize economy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49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524000"/>
          </a:xfrm>
        </p:spPr>
        <p:txBody>
          <a:bodyPr>
            <a:normAutofit/>
          </a:bodyPr>
          <a:lstStyle/>
          <a:p>
            <a:r>
              <a:rPr lang="en-US" sz="4500" dirty="0" smtClean="0"/>
              <a:t>UNDERSTANDING HISTORY THROUGH THE LENS OF POWER</a:t>
            </a: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24384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Freedom vs. Tyranny</a:t>
            </a:r>
          </a:p>
          <a:p>
            <a:r>
              <a:rPr lang="en-US" sz="2800" dirty="0" smtClean="0"/>
              <a:t>Democracy vs. Plutocracy/Oligarchy </a:t>
            </a:r>
            <a:endParaRPr lang="en-US" sz="2800" dirty="0"/>
          </a:p>
          <a:p>
            <a:r>
              <a:rPr lang="en-US" sz="2800" dirty="0" smtClean="0"/>
              <a:t>Decentralization vs. Centralization </a:t>
            </a:r>
            <a:endParaRPr lang="en-US" sz="2800" dirty="0"/>
          </a:p>
          <a:p>
            <a:r>
              <a:rPr lang="en-US" sz="2800" dirty="0" smtClean="0"/>
              <a:t>Individualism vs. </a:t>
            </a:r>
            <a:r>
              <a:rPr lang="en-US" sz="2800" dirty="0"/>
              <a:t>Collectivism </a:t>
            </a:r>
          </a:p>
          <a:p>
            <a:r>
              <a:rPr lang="en-US" sz="2800" dirty="0" smtClean="0"/>
              <a:t>Creditors vs. Debtors</a:t>
            </a:r>
            <a:endParaRPr lang="en-US" sz="2800" dirty="0"/>
          </a:p>
        </p:txBody>
      </p:sp>
      <p:sp>
        <p:nvSpPr>
          <p:cNvPr id="5" name="Up-Down Arrow 4"/>
          <p:cNvSpPr/>
          <p:nvPr/>
        </p:nvSpPr>
        <p:spPr>
          <a:xfrm>
            <a:off x="7848600" y="533400"/>
            <a:ext cx="990600" cy="5867400"/>
          </a:xfrm>
          <a:prstGeom prst="upDownArrow">
            <a:avLst>
              <a:gd name="adj1" fmla="val 52637"/>
              <a:gd name="adj2" fmla="val 97033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077200" y="2362200"/>
            <a:ext cx="553998" cy="21336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VERTICAL AXIS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5334000"/>
            <a:ext cx="6934199" cy="1143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“Experience hath shewn, that even under the best forms of government those entrusted with power have, in time, and by slow operations, perverted it into tyranny.” ~ Thomas Jefferson</a:t>
            </a:r>
          </a:p>
        </p:txBody>
      </p:sp>
    </p:spTree>
    <p:extLst>
      <p:ext uri="{BB962C8B-B14F-4D97-AF65-F5344CB8AC3E}">
        <p14:creationId xmlns:p14="http://schemas.microsoft.com/office/powerpoint/2010/main" val="92375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POWER: WHO SUPPORTS WAR?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248400"/>
            <a:ext cx="8382000" cy="381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/>
              <a:t>Source: http://www.lowvarates.com/va-loan-blog/military-spending-republicans-vs-democrats</a:t>
            </a:r>
            <a:r>
              <a:rPr lang="en-US" sz="1200" b="1" dirty="0" smtClean="0"/>
              <a:t>/ 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103993471"/>
              </p:ext>
            </p:extLst>
          </p:nvPr>
        </p:nvGraphicFramePr>
        <p:xfrm>
          <a:off x="304800" y="1371600"/>
          <a:ext cx="8562975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981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THE GROWTH OF HARD POWER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172200"/>
            <a:ext cx="8382000" cy="381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200" b="1" dirty="0"/>
              <a:t>Source: https://en.wikipedia.org/wiki/Military_budget_of_the_United_States#/media/File:Top_ten_military_expenditures_in_$_in_2013.jpg</a:t>
            </a:r>
            <a:endParaRPr lang="en-US" sz="1200" b="1" dirty="0" smtClean="0"/>
          </a:p>
        </p:txBody>
      </p:sp>
      <p:pic>
        <p:nvPicPr>
          <p:cNvPr id="2050" name="Picture 2" descr="https://upload.wikimedia.org/wikipedia/commons/thumb/0/04/Top_ten_military_expenditures_in_%24_in_2013.jpg/1024px-Top_ten_military_expenditures_in_%24_in_20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06085"/>
            <a:ext cx="6781800" cy="4513715"/>
          </a:xfrm>
          <a:prstGeom prst="rect">
            <a:avLst/>
          </a:prstGeom>
          <a:ln w="635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097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4343400" cy="2057400"/>
          </a:xfrm>
        </p:spPr>
        <p:txBody>
          <a:bodyPr>
            <a:noAutofit/>
          </a:bodyPr>
          <a:lstStyle/>
          <a:p>
            <a:r>
              <a:rPr lang="en-US" sz="5000" dirty="0" smtClean="0"/>
              <a:t>AXIS OF POWER AND IDEOLOGY 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48600" y="2743200"/>
            <a:ext cx="990600" cy="457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dirty="0" smtClean="0"/>
              <a:t>Them</a:t>
            </a:r>
            <a:endParaRPr lang="en-US" sz="2800" dirty="0" smtClean="0"/>
          </a:p>
        </p:txBody>
      </p:sp>
      <p:sp>
        <p:nvSpPr>
          <p:cNvPr id="7" name="Left-Right Arrow 6"/>
          <p:cNvSpPr/>
          <p:nvPr/>
        </p:nvSpPr>
        <p:spPr>
          <a:xfrm>
            <a:off x="2209800" y="3200400"/>
            <a:ext cx="6781800" cy="876300"/>
          </a:xfrm>
          <a:prstGeom prst="leftRightArrow">
            <a:avLst>
              <a:gd name="adj1" fmla="val 57347"/>
              <a:gd name="adj2" fmla="val 8918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-Down Arrow 7"/>
          <p:cNvSpPr/>
          <p:nvPr/>
        </p:nvSpPr>
        <p:spPr>
          <a:xfrm>
            <a:off x="5257800" y="587188"/>
            <a:ext cx="990600" cy="5966012"/>
          </a:xfrm>
          <a:prstGeom prst="upDownArrow">
            <a:avLst>
              <a:gd name="adj1" fmla="val 52637"/>
              <a:gd name="adj2" fmla="val 87531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819400" y="34290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HORIZONTAL AXIS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3657600"/>
            <a:ext cx="553998" cy="21336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VERTICAL AXIS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9400" y="3424535"/>
            <a:ext cx="1655802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IDEOLOGY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76101" y="1600200"/>
            <a:ext cx="553998" cy="10668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POWER</a:t>
            </a:r>
            <a:endParaRPr lang="en-US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828800" y="3962400"/>
            <a:ext cx="914400" cy="45944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/>
              <a:t>Good</a:t>
            </a:r>
            <a:endParaRPr lang="en-US" dirty="0" smtClean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6172200" y="757518"/>
            <a:ext cx="1219200" cy="53788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/>
              <a:t>Tyranny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962400" y="5791200"/>
            <a:ext cx="1371600" cy="54236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/>
              <a:t>Freedom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8001000" y="4191000"/>
            <a:ext cx="762000" cy="45720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3000" dirty="0" smtClean="0"/>
              <a:t>Evil</a:t>
            </a:r>
            <a:endParaRPr lang="en-US" sz="2800" dirty="0" smtClean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943100" y="2971800"/>
            <a:ext cx="571500" cy="53564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/>
              <a:t>Us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819400" y="5248835"/>
            <a:ext cx="2525486" cy="54236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/>
              <a:t>Decentralization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6400800" y="1329017"/>
            <a:ext cx="2133600" cy="54236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/>
              <a:t>Centralization</a:t>
            </a:r>
          </a:p>
        </p:txBody>
      </p:sp>
    </p:spTree>
    <p:extLst>
      <p:ext uri="{BB962C8B-B14F-4D97-AF65-F5344CB8AC3E}">
        <p14:creationId xmlns:p14="http://schemas.microsoft.com/office/powerpoint/2010/main" val="40100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534400" cy="1066800"/>
          </a:xfrm>
        </p:spPr>
        <p:txBody>
          <a:bodyPr>
            <a:noAutofit/>
          </a:bodyPr>
          <a:lstStyle/>
          <a:p>
            <a:r>
              <a:rPr lang="en-US" sz="4500" dirty="0" smtClean="0"/>
              <a:t>CONDUCTING HISTORICAL ANALYSIS</a:t>
            </a: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10000"/>
          </a:xfrm>
        </p:spPr>
        <p:txBody>
          <a:bodyPr>
            <a:normAutofit/>
          </a:bodyPr>
          <a:lstStyle/>
          <a:p>
            <a:r>
              <a:rPr lang="en-US" sz="2800" dirty="0"/>
              <a:t>When looking at an historical event, keep in mind that there are 2 basic ways to interpret the data:</a:t>
            </a:r>
          </a:p>
          <a:p>
            <a:pPr lvl="1"/>
            <a:r>
              <a:rPr lang="en-US" sz="2400" dirty="0"/>
              <a:t>Through the lens of </a:t>
            </a:r>
            <a:r>
              <a:rPr lang="en-US" sz="2400" b="1" dirty="0" smtClean="0"/>
              <a:t>Ideology</a:t>
            </a:r>
            <a:endParaRPr lang="en-US" sz="2400" b="1" dirty="0"/>
          </a:p>
          <a:p>
            <a:pPr lvl="1"/>
            <a:r>
              <a:rPr lang="en-US" sz="2400" dirty="0"/>
              <a:t>Through the lens of </a:t>
            </a:r>
            <a:r>
              <a:rPr lang="en-US" sz="2400" b="1" dirty="0" smtClean="0"/>
              <a:t>Power</a:t>
            </a:r>
            <a:endParaRPr lang="en-US" sz="2400" b="1" dirty="0"/>
          </a:p>
          <a:p>
            <a:r>
              <a:rPr lang="en-US" sz="2800" dirty="0" smtClean="0"/>
              <a:t>It is important to examine both </a:t>
            </a:r>
            <a:r>
              <a:rPr lang="en-US" sz="2800" b="1" i="1" dirty="0" smtClean="0"/>
              <a:t>Ideology</a:t>
            </a:r>
            <a:r>
              <a:rPr lang="en-US" sz="2800" dirty="0" smtClean="0"/>
              <a:t> and </a:t>
            </a:r>
            <a:r>
              <a:rPr lang="en-US" sz="2800" b="1" i="1" dirty="0" smtClean="0"/>
              <a:t>Power</a:t>
            </a:r>
            <a:r>
              <a:rPr lang="en-US" sz="2800" dirty="0" smtClean="0"/>
              <a:t>, because each is limited in their ability to explain the entire picture.</a:t>
            </a:r>
          </a:p>
        </p:txBody>
      </p:sp>
    </p:spTree>
    <p:extLst>
      <p:ext uri="{BB962C8B-B14F-4D97-AF65-F5344CB8AC3E}">
        <p14:creationId xmlns:p14="http://schemas.microsoft.com/office/powerpoint/2010/main" val="392297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POWER AND IDEOLOGY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752600" y="1524000"/>
            <a:ext cx="6934199" cy="33401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“He </a:t>
            </a: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who fights with monsters should look to it that he himself does not become a monster. And when you gaze long into an abyss the abyss also gazes into you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.”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l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Beyond Good and Evil, Aphorism 146 (1886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</a:p>
          <a:p>
            <a:pPr algn="l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~ Friedrich Nietzsche</a:t>
            </a:r>
          </a:p>
        </p:txBody>
      </p:sp>
    </p:spTree>
    <p:extLst>
      <p:ext uri="{BB962C8B-B14F-4D97-AF65-F5344CB8AC3E}">
        <p14:creationId xmlns:p14="http://schemas.microsoft.com/office/powerpoint/2010/main" val="109399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HISTORICAL ANALYSIS:</a:t>
            </a:r>
            <a:br>
              <a:rPr lang="en-US" sz="5400" dirty="0" smtClean="0"/>
            </a:br>
            <a:r>
              <a:rPr lang="en-US" sz="5400" dirty="0" smtClean="0"/>
              <a:t>POWER AND IDEOLOGY</a:t>
            </a:r>
            <a:endParaRPr lang="en-US" sz="5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200400"/>
            <a:ext cx="6858000" cy="2362200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2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“Not necessity, not desire - no, the love of power is the demon of men. Let them have everything - health, food, a place to live, entertainment - they are and remain unhappy and low-spirited: for the demon waits and waits and will be satisfied.” </a:t>
            </a:r>
          </a:p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~ Friedrich Nietzsche</a:t>
            </a:r>
          </a:p>
        </p:txBody>
      </p:sp>
    </p:spTree>
    <p:extLst>
      <p:ext uri="{BB962C8B-B14F-4D97-AF65-F5344CB8AC3E}">
        <p14:creationId xmlns:p14="http://schemas.microsoft.com/office/powerpoint/2010/main" val="176258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AGENDA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910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What is Ideology?</a:t>
            </a:r>
          </a:p>
          <a:p>
            <a:r>
              <a:rPr lang="en-US" sz="2800" dirty="0" smtClean="0"/>
              <a:t>The 4Cs of War</a:t>
            </a:r>
          </a:p>
          <a:p>
            <a:r>
              <a:rPr lang="en-US" sz="2800" dirty="0"/>
              <a:t>What is Power?</a:t>
            </a:r>
          </a:p>
          <a:p>
            <a:pPr lvl="1"/>
            <a:r>
              <a:rPr lang="en-US" sz="2000" dirty="0"/>
              <a:t>Political </a:t>
            </a:r>
            <a:r>
              <a:rPr lang="en-US" sz="2000" dirty="0" smtClean="0"/>
              <a:t>&amp; </a:t>
            </a:r>
            <a:r>
              <a:rPr lang="en-US" sz="2000" dirty="0"/>
              <a:t>Economic Power</a:t>
            </a:r>
          </a:p>
          <a:p>
            <a:pPr lvl="1"/>
            <a:r>
              <a:rPr lang="en-US" sz="2000" dirty="0" smtClean="0"/>
              <a:t>Soft, Hard, and Smart Power </a:t>
            </a:r>
            <a:endParaRPr lang="en-US" sz="2000" dirty="0"/>
          </a:p>
          <a:p>
            <a:r>
              <a:rPr lang="en-US" sz="2800" dirty="0" smtClean="0"/>
              <a:t>The 4Ds of War</a:t>
            </a:r>
          </a:p>
          <a:p>
            <a:r>
              <a:rPr lang="en-US" sz="2800" dirty="0" smtClean="0"/>
              <a:t>Understanding history through the lens of Power and Ideology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56206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IDEALOGY DEFINED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581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</a:t>
            </a:r>
            <a:r>
              <a:rPr lang="en-US" sz="2400" dirty="0"/>
              <a:t>set of conscious and unconscious ideas which make up one's goals, expectations, and motivations. </a:t>
            </a:r>
            <a:endParaRPr lang="en-US" sz="2400" dirty="0" smtClean="0"/>
          </a:p>
          <a:p>
            <a:r>
              <a:rPr lang="en-US" sz="2400" dirty="0" smtClean="0"/>
              <a:t>An </a:t>
            </a:r>
            <a:r>
              <a:rPr lang="en-US" sz="2400" dirty="0"/>
              <a:t>ideology is </a:t>
            </a:r>
            <a:r>
              <a:rPr lang="en-US" sz="2400" dirty="0" smtClean="0"/>
              <a:t>a </a:t>
            </a:r>
            <a:r>
              <a:rPr lang="en-US" sz="2400" dirty="0"/>
              <a:t>set of standards that </a:t>
            </a:r>
            <a:r>
              <a:rPr lang="en-US" sz="2400" dirty="0" smtClean="0"/>
              <a:t>is followed </a:t>
            </a:r>
            <a:r>
              <a:rPr lang="en-US" sz="2400" dirty="0"/>
              <a:t>by people, </a:t>
            </a:r>
            <a:r>
              <a:rPr lang="en-US" sz="2400" dirty="0" smtClean="0"/>
              <a:t>governments, or </a:t>
            </a:r>
            <a:r>
              <a:rPr lang="en-US" sz="2400" dirty="0"/>
              <a:t>other groups that is considered the "</a:t>
            </a:r>
            <a:r>
              <a:rPr lang="en-US" sz="2400" dirty="0" smtClean="0"/>
              <a:t>norm." </a:t>
            </a:r>
          </a:p>
          <a:p>
            <a:r>
              <a:rPr lang="en-US" sz="2400" dirty="0" smtClean="0"/>
              <a:t>It </a:t>
            </a:r>
            <a:r>
              <a:rPr lang="en-US" sz="2400" dirty="0"/>
              <a:t>can also be a set of ideas proposed by the dominant class of society to all members of </a:t>
            </a:r>
            <a:r>
              <a:rPr lang="en-US" sz="2400" dirty="0" smtClean="0"/>
              <a:t>society.</a:t>
            </a:r>
          </a:p>
          <a:p>
            <a:r>
              <a:rPr lang="en-US" sz="2400" dirty="0" smtClean="0"/>
              <a:t>A system of thought applied </a:t>
            </a:r>
            <a:r>
              <a:rPr lang="en-US" sz="2400" dirty="0"/>
              <a:t>to public matters, thus making this concept central to politics. </a:t>
            </a:r>
            <a:endParaRPr lang="en-US" sz="24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5943600"/>
            <a:ext cx="7467600" cy="4572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“The ultimate </a:t>
            </a: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end of any ideology is totalitarianism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.” ~ Tom Robbins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873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 IDEOLOGY OF WAR (4Cs)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Control</a:t>
            </a:r>
          </a:p>
          <a:p>
            <a:pPr lvl="1"/>
            <a:r>
              <a:rPr lang="en-US" sz="2200" dirty="0"/>
              <a:t>to exercise restraint or direction over; dominate; </a:t>
            </a:r>
            <a:r>
              <a:rPr lang="en-US" sz="2200" dirty="0" smtClean="0"/>
              <a:t>command</a:t>
            </a:r>
          </a:p>
          <a:p>
            <a:r>
              <a:rPr lang="en-US" sz="2600" dirty="0" smtClean="0"/>
              <a:t>Coercion</a:t>
            </a:r>
          </a:p>
          <a:p>
            <a:pPr lvl="1"/>
            <a:r>
              <a:rPr lang="en-US" sz="2200" dirty="0" smtClean="0"/>
              <a:t>force </a:t>
            </a:r>
            <a:r>
              <a:rPr lang="en-US" sz="2200" dirty="0"/>
              <a:t>or the power to use force </a:t>
            </a:r>
            <a:r>
              <a:rPr lang="en-US" sz="2200" dirty="0" smtClean="0"/>
              <a:t>to obtain compliance</a:t>
            </a:r>
            <a:r>
              <a:rPr lang="en-US" sz="2200" dirty="0"/>
              <a:t>, as by a government or police </a:t>
            </a:r>
            <a:r>
              <a:rPr lang="en-US" sz="2200" dirty="0" smtClean="0"/>
              <a:t>force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Crisis</a:t>
            </a:r>
            <a:endParaRPr lang="en-US" sz="2800" dirty="0"/>
          </a:p>
          <a:p>
            <a:pPr lvl="1"/>
            <a:r>
              <a:rPr lang="en-US" sz="2400" dirty="0"/>
              <a:t>a condition of instability or danger, as in social, economic, political, or international affairs, leading to a decisive </a:t>
            </a:r>
            <a:r>
              <a:rPr lang="en-US" sz="2400" dirty="0" smtClean="0"/>
              <a:t>change</a:t>
            </a:r>
            <a:endParaRPr lang="en-US" sz="2400" dirty="0"/>
          </a:p>
          <a:p>
            <a:r>
              <a:rPr lang="en-US" sz="2800" dirty="0" smtClean="0"/>
              <a:t>Consolidation</a:t>
            </a:r>
            <a:endParaRPr lang="en-US" sz="2800" dirty="0"/>
          </a:p>
          <a:p>
            <a:pPr lvl="1"/>
            <a:r>
              <a:rPr lang="en-US" sz="2400" dirty="0"/>
              <a:t>to bring </a:t>
            </a:r>
            <a:r>
              <a:rPr lang="en-US" sz="2400" dirty="0" smtClean="0"/>
              <a:t>together separate parts </a:t>
            </a:r>
            <a:r>
              <a:rPr lang="en-US" sz="2400" dirty="0"/>
              <a:t>into a single or unified whole; unite; </a:t>
            </a:r>
            <a:r>
              <a:rPr lang="en-US" sz="2400" dirty="0" smtClean="0"/>
              <a:t>combine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95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UNDERSTANDING HISTORY THROUGH AN IDEOLOGICAL LENS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514600"/>
            <a:ext cx="3581400" cy="2667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Good vs. Evil</a:t>
            </a:r>
          </a:p>
          <a:p>
            <a:r>
              <a:rPr lang="en-US" sz="2800" dirty="0" smtClean="0"/>
              <a:t>Us vs. Them</a:t>
            </a:r>
          </a:p>
          <a:p>
            <a:r>
              <a:rPr lang="en-US" sz="2800" dirty="0"/>
              <a:t>Country </a:t>
            </a:r>
            <a:r>
              <a:rPr lang="en-US" sz="2800" dirty="0" smtClean="0"/>
              <a:t>vs. </a:t>
            </a:r>
            <a:r>
              <a:rPr lang="en-US" sz="2800" dirty="0"/>
              <a:t>Country</a:t>
            </a:r>
          </a:p>
          <a:p>
            <a:r>
              <a:rPr lang="en-US" sz="2800" dirty="0"/>
              <a:t>West </a:t>
            </a:r>
            <a:r>
              <a:rPr lang="en-US" sz="2800" dirty="0" smtClean="0"/>
              <a:t>vs. East</a:t>
            </a:r>
            <a:endParaRPr lang="en-US" sz="2800" dirty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8200" y="2438400"/>
            <a:ext cx="4038600" cy="26670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Left vs. Right</a:t>
            </a:r>
          </a:p>
          <a:p>
            <a:r>
              <a:rPr lang="en-US" sz="2800" dirty="0"/>
              <a:t>Democrat </a:t>
            </a:r>
            <a:r>
              <a:rPr lang="en-US" sz="2800" dirty="0" smtClean="0"/>
              <a:t>vs. </a:t>
            </a:r>
            <a:r>
              <a:rPr lang="en-US" sz="2800" dirty="0"/>
              <a:t>Republican</a:t>
            </a:r>
          </a:p>
          <a:p>
            <a:r>
              <a:rPr lang="en-US" sz="2800" dirty="0" smtClean="0"/>
              <a:t>Liberal vs. Conservative</a:t>
            </a:r>
          </a:p>
          <a:p>
            <a:r>
              <a:rPr lang="en-US" sz="2800" dirty="0" smtClean="0"/>
              <a:t>Liberalism vs. Realism</a:t>
            </a:r>
          </a:p>
          <a:p>
            <a:r>
              <a:rPr lang="en-US" sz="2800" dirty="0" smtClean="0"/>
              <a:t>Doves vs. Hawks*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838200" y="5257800"/>
            <a:ext cx="7467600" cy="990600"/>
          </a:xfrm>
          <a:prstGeom prst="leftRightArrow">
            <a:avLst>
              <a:gd name="adj1" fmla="val 57347"/>
              <a:gd name="adj2" fmla="val 8918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52800" y="5486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HORIZONTAL AXIS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5342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rmAutofit/>
          </a:bodyPr>
          <a:lstStyle/>
          <a:p>
            <a:r>
              <a:rPr lang="en-US" sz="4500" dirty="0" smtClean="0"/>
              <a:t>IDEOLOGY: WHO STARTS WARS?</a:t>
            </a: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943600"/>
            <a:ext cx="8839200" cy="68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150" dirty="0"/>
              <a:t>*</a:t>
            </a:r>
            <a:r>
              <a:rPr lang="en-US" sz="1150" b="1" dirty="0"/>
              <a:t>Note</a:t>
            </a:r>
            <a:r>
              <a:rPr lang="en-US" sz="1150" dirty="0"/>
              <a:t>: When military engagements begin during one administration and carry over into another, they are counted once for each administration. </a:t>
            </a:r>
            <a:endParaRPr lang="en-US" sz="1150" dirty="0" smtClean="0"/>
          </a:p>
          <a:p>
            <a:pPr marL="0" indent="0">
              <a:buNone/>
            </a:pPr>
            <a:r>
              <a:rPr lang="en-US" sz="1050" b="1" dirty="0" smtClean="0"/>
              <a:t>Sources</a:t>
            </a:r>
            <a:r>
              <a:rPr lang="en-US" sz="1050" dirty="0"/>
              <a:t>: https://</a:t>
            </a:r>
            <a:r>
              <a:rPr lang="en-US" sz="1050" dirty="0" smtClean="0"/>
              <a:t>en.wikipedia.org/wiki/Timeline_of_United_States_military_operations; https</a:t>
            </a:r>
            <a:r>
              <a:rPr lang="en-US" sz="1050" dirty="0"/>
              <a:t>://en.wikipedia.org/wiki/List_of_Presidents_of_the_United_States </a:t>
            </a:r>
          </a:p>
          <a:p>
            <a:pPr marL="0" indent="0">
              <a:buNone/>
            </a:pPr>
            <a:endParaRPr lang="en-US" sz="1100" dirty="0" smtClean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63480853"/>
              </p:ext>
            </p:extLst>
          </p:nvPr>
        </p:nvGraphicFramePr>
        <p:xfrm>
          <a:off x="304800" y="1524000"/>
          <a:ext cx="856297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10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POWER DEFINED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1905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Power </a:t>
            </a:r>
            <a:r>
              <a:rPr lang="en-US" sz="2800" dirty="0"/>
              <a:t>is the ability to influence, direct, or create the actions and outcomes of individuals, groups, and </a:t>
            </a:r>
            <a:r>
              <a:rPr lang="en-US" sz="2800" dirty="0" smtClean="0"/>
              <a:t>events by political or economic means.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5943600"/>
            <a:ext cx="9067800" cy="4572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“Power tends to corrupt and absolute power corrupts absolutely.” ~ Lord Acton</a:t>
            </a:r>
          </a:p>
        </p:txBody>
      </p:sp>
    </p:spTree>
    <p:extLst>
      <p:ext uri="{BB962C8B-B14F-4D97-AF65-F5344CB8AC3E}">
        <p14:creationId xmlns:p14="http://schemas.microsoft.com/office/powerpoint/2010/main" val="247254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>
            <a:noAutofit/>
          </a:bodyPr>
          <a:lstStyle/>
          <a:p>
            <a:r>
              <a:rPr lang="en-US" sz="4500" dirty="0" smtClean="0"/>
              <a:t>POLITICAL </a:t>
            </a:r>
            <a:r>
              <a:rPr lang="en-US" sz="4500" dirty="0"/>
              <a:t>&amp;</a:t>
            </a:r>
            <a:r>
              <a:rPr lang="en-US" sz="4500" dirty="0" smtClean="0"/>
              <a:t> ECONOMIC POWER</a:t>
            </a: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2895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Political Power is the </a:t>
            </a:r>
            <a:r>
              <a:rPr lang="en-US" sz="2400" dirty="0"/>
              <a:t>ability to </a:t>
            </a:r>
            <a:r>
              <a:rPr lang="en-US" sz="2400" b="1" u="sng" dirty="0"/>
              <a:t>control</a:t>
            </a:r>
            <a:r>
              <a:rPr lang="en-US" sz="2400" dirty="0"/>
              <a:t> </a:t>
            </a:r>
            <a:r>
              <a:rPr lang="en-US" sz="2400" i="1" dirty="0" smtClean="0"/>
              <a:t>scarcity</a:t>
            </a:r>
            <a:r>
              <a:rPr lang="en-US" sz="2400" dirty="0" smtClean="0"/>
              <a:t> (resources that are in limited supply – manufactured or actual).</a:t>
            </a:r>
          </a:p>
          <a:p>
            <a:r>
              <a:rPr lang="en-US" sz="2400" dirty="0" smtClean="0"/>
              <a:t>Economic Power is the </a:t>
            </a:r>
            <a:r>
              <a:rPr lang="en-US" sz="2400" dirty="0"/>
              <a:t>ability </a:t>
            </a:r>
            <a:r>
              <a:rPr lang="en-US" sz="2400" dirty="0" smtClean="0"/>
              <a:t>to </a:t>
            </a:r>
            <a:r>
              <a:rPr lang="en-US" sz="2400" b="1" u="sng" dirty="0" smtClean="0"/>
              <a:t>create</a:t>
            </a:r>
            <a:r>
              <a:rPr lang="en-US" sz="2400" dirty="0" smtClean="0"/>
              <a:t> </a:t>
            </a:r>
            <a:r>
              <a:rPr lang="en-US" sz="2400" i="1" dirty="0" smtClean="0"/>
              <a:t>scarcity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Economic Power is used for </a:t>
            </a:r>
            <a:r>
              <a:rPr lang="en-US" sz="2400" dirty="0"/>
              <a:t>the purpose of expanding </a:t>
            </a:r>
            <a:r>
              <a:rPr lang="en-US" sz="2400" dirty="0" smtClean="0"/>
              <a:t>or </a:t>
            </a:r>
            <a:r>
              <a:rPr lang="en-US" sz="2400" dirty="0"/>
              <a:t>strengthening Political </a:t>
            </a:r>
            <a:r>
              <a:rPr lang="en-US" sz="2400" dirty="0" smtClean="0"/>
              <a:t>Power.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1" y="5715000"/>
            <a:ext cx="8458199" cy="9144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Char char="§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Tx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“Nearly all men can stand adversity, but if you want to test a man's character,     give him power.” ~ Abraham Lincoln</a:t>
            </a:r>
          </a:p>
        </p:txBody>
      </p:sp>
    </p:spTree>
    <p:extLst>
      <p:ext uri="{BB962C8B-B14F-4D97-AF65-F5344CB8AC3E}">
        <p14:creationId xmlns:p14="http://schemas.microsoft.com/office/powerpoint/2010/main" val="178620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cro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TM01859866[[fn=Macro]]</Template>
  <TotalTime>764</TotalTime>
  <Words>1045</Words>
  <Application>Microsoft Office PowerPoint</Application>
  <PresentationFormat>On-screen Show (4:3)</PresentationFormat>
  <Paragraphs>130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Macro</vt:lpstr>
      <vt:lpstr>HISTORICAL ANALYSIS: POWER AND IDEOLOGY</vt:lpstr>
      <vt:lpstr>HISTORICAL ANALYSIS: POWER AND IDEOLOGY</vt:lpstr>
      <vt:lpstr>AGENDA</vt:lpstr>
      <vt:lpstr>IDEALOGY DEFINED</vt:lpstr>
      <vt:lpstr>THE IDEOLOGY OF WAR (4Cs)</vt:lpstr>
      <vt:lpstr>UNDERSTANDING HISTORY THROUGH AN IDEOLOGICAL LENS</vt:lpstr>
      <vt:lpstr>IDEOLOGY: WHO STARTS WARS?</vt:lpstr>
      <vt:lpstr>POWER DEFINED</vt:lpstr>
      <vt:lpstr>POLITICAL &amp; ECONOMIC POWER</vt:lpstr>
      <vt:lpstr>SOFT, HARD, and SMART POWER</vt:lpstr>
      <vt:lpstr>WAR AS AN EXERCISE OF POWER</vt:lpstr>
      <vt:lpstr>THE POWER OF WAR (4Ds)</vt:lpstr>
      <vt:lpstr>THE EFFECTS OF WAR (4Ds)</vt:lpstr>
      <vt:lpstr>UNDERSTANDING HISTORY THROUGH THE LENS OF POWER</vt:lpstr>
      <vt:lpstr>POWER: WHO SUPPORTS WAR?</vt:lpstr>
      <vt:lpstr>THE GROWTH OF HARD POWER</vt:lpstr>
      <vt:lpstr>AXIS OF POWER AND IDEOLOGY </vt:lpstr>
      <vt:lpstr>CONDUCTING HISTORICAL ANALYSIS</vt:lpstr>
      <vt:lpstr>POWER AND IDEOLOGY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HISTORICAL ANALYSIS: POWER AND IDEOLOGY</dc:title>
  <dc:creator>Brett</dc:creator>
  <cp:lastModifiedBy>Brett</cp:lastModifiedBy>
  <cp:revision>99</cp:revision>
  <dcterms:created xsi:type="dcterms:W3CDTF">2015-07-12T00:19:31Z</dcterms:created>
  <dcterms:modified xsi:type="dcterms:W3CDTF">2017-03-01T19:11:01Z</dcterms:modified>
</cp:coreProperties>
</file>