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0" r:id="rId2"/>
    <p:sldId id="341" r:id="rId3"/>
    <p:sldId id="342" r:id="rId4"/>
    <p:sldId id="343"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6" r:id="rId20"/>
    <p:sldId id="367" r:id="rId21"/>
    <p:sldId id="368" r:id="rId22"/>
    <p:sldId id="3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0" autoAdjust="0"/>
    <p:restoredTop sz="94236" autoAdjust="0"/>
  </p:normalViewPr>
  <p:slideViewPr>
    <p:cSldViewPr>
      <p:cViewPr>
        <p:scale>
          <a:sx n="80" d="100"/>
          <a:sy n="80" d="100"/>
        </p:scale>
        <p:origin x="-1554" y="-228"/>
      </p:cViewPr>
      <p:guideLst>
        <p:guide orient="horz" pos="2160"/>
        <p:guide pos="2880"/>
      </p:guideLst>
    </p:cSldViewPr>
  </p:slideViewPr>
  <p:outlineViewPr>
    <p:cViewPr>
      <p:scale>
        <a:sx n="33" d="100"/>
        <a:sy n="33" d="100"/>
      </p:scale>
      <p:origin x="0" y="18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8AF24-762C-47D3-8F0E-8791C81F988F}" type="datetimeFigureOut">
              <a:rPr lang="en-US" smtClean="0"/>
              <a:pPr/>
              <a:t>4/12/2019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9EF6B-D0BF-4F86-8BC7-5B8C61BEA4DD}" type="slidenum">
              <a:rPr lang="en-US" smtClean="0"/>
              <a:pPr/>
              <a:t>‹#›</a:t>
            </a:fld>
            <a:endParaRPr lang="en-US"/>
          </a:p>
        </p:txBody>
      </p:sp>
    </p:spTree>
    <p:extLst>
      <p:ext uri="{BB962C8B-B14F-4D97-AF65-F5344CB8AC3E}">
        <p14:creationId xmlns:p14="http://schemas.microsoft.com/office/powerpoint/2010/main" val="154472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12</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13</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INSTRUCTIONS: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t>Answer each question in a half</a:t>
            </a:r>
            <a:r>
              <a:rPr lang="en-US" sz="1200" b="1" baseline="0" dirty="0" smtClean="0"/>
              <a:t> page (handwritten)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smtClean="0"/>
              <a:t>Provide at least 2 pieces of textual evidence (cite using MLA).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smtClean="0"/>
              <a:t>Use 1 vocabulary word from Ch. 8 in your answer</a:t>
            </a:r>
          </a:p>
        </p:txBody>
      </p:sp>
      <p:sp>
        <p:nvSpPr>
          <p:cNvPr id="4" name="Slide Number Placeholder 3"/>
          <p:cNvSpPr>
            <a:spLocks noGrp="1"/>
          </p:cNvSpPr>
          <p:nvPr>
            <p:ph type="sldNum" sz="quarter" idx="10"/>
          </p:nvPr>
        </p:nvSpPr>
        <p:spPr/>
        <p:txBody>
          <a:bodyPr/>
          <a:lstStyle/>
          <a:p>
            <a:fld id="{BF99EF6B-D0BF-4F86-8BC7-5B8C61BEA4D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16</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INSTRUCTIONS: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smtClean="0"/>
              <a:t>Answer each question in a half</a:t>
            </a:r>
            <a:r>
              <a:rPr lang="en-US" sz="1200" b="1" baseline="0" dirty="0" smtClean="0"/>
              <a:t> page (handwritten)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smtClean="0"/>
              <a:t>Provide at least 2 pieces of textual evidence (cite using MLA).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baseline="0" dirty="0" smtClean="0"/>
              <a:t>Use 1 vocabulary word from Ch. 8 in your answer</a:t>
            </a:r>
          </a:p>
        </p:txBody>
      </p:sp>
      <p:sp>
        <p:nvSpPr>
          <p:cNvPr id="4" name="Slide Number Placeholder 3"/>
          <p:cNvSpPr>
            <a:spLocks noGrp="1"/>
          </p:cNvSpPr>
          <p:nvPr>
            <p:ph type="sldNum" sz="quarter" idx="10"/>
          </p:nvPr>
        </p:nvSpPr>
        <p:spPr/>
        <p:txBody>
          <a:bodyPr/>
          <a:lstStyle/>
          <a:p>
            <a:fld id="{BF99EF6B-D0BF-4F86-8BC7-5B8C61BEA4D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55 minutes total</a:t>
            </a:r>
          </a:p>
          <a:p>
            <a:pPr marL="0" indent="0">
              <a:buFont typeface="+mj-lt"/>
              <a:buNone/>
            </a:pPr>
            <a:r>
              <a:rPr lang="en-US" dirty="0" smtClean="0"/>
              <a:t>Warm up:</a:t>
            </a:r>
            <a:r>
              <a:rPr lang="en-US" baseline="0" dirty="0" smtClean="0"/>
              <a:t> 5 minutes</a:t>
            </a:r>
          </a:p>
          <a:p>
            <a:pPr marL="0" indent="0">
              <a:buFont typeface="+mj-lt"/>
              <a:buNone/>
            </a:pPr>
            <a:r>
              <a:rPr lang="en-US" baseline="0" dirty="0" smtClean="0"/>
              <a:t>AF Ch. 8 Quiz: 15 minutes</a:t>
            </a:r>
          </a:p>
          <a:p>
            <a:pPr marL="0" indent="0">
              <a:buFont typeface="+mj-lt"/>
              <a:buNone/>
            </a:pPr>
            <a:r>
              <a:rPr lang="en-US" baseline="0" dirty="0" smtClean="0"/>
              <a:t>AF Ch. 9 Silent Reading: 30 minutes</a:t>
            </a:r>
          </a:p>
          <a:p>
            <a:pPr marL="0" indent="0">
              <a:buFont typeface="+mj-lt"/>
              <a:buNone/>
            </a:pPr>
            <a:r>
              <a:rPr lang="en-US" baseline="0" dirty="0" smtClean="0"/>
              <a:t>AF Ch. 9 Exit Ticket: 5 minutes</a:t>
            </a:r>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2</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3</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4</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5</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6</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8</a:t>
            </a:fld>
            <a:endParaRPr lang="en-US"/>
          </a:p>
        </p:txBody>
      </p:sp>
    </p:spTree>
    <p:extLst>
      <p:ext uri="{BB962C8B-B14F-4D97-AF65-F5344CB8AC3E}">
        <p14:creationId xmlns:p14="http://schemas.microsoft.com/office/powerpoint/2010/main" val="392381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BF99EF6B-D0BF-4F86-8BC7-5B8C61BEA4D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B47A5-A0F6-4B23-A55E-9967D5125DB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327948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47A5-A0F6-4B23-A55E-9967D5125DB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12862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47A5-A0F6-4B23-A55E-9967D5125DB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101554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B47A5-A0F6-4B23-A55E-9967D5125DB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200689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B47A5-A0F6-4B23-A55E-9967D5125DB5}" type="datetimeFigureOut">
              <a:rPr lang="en-US" smtClean="0"/>
              <a:pPr/>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107962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B47A5-A0F6-4B23-A55E-9967D5125DB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321861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B47A5-A0F6-4B23-A55E-9967D5125DB5}" type="datetimeFigureOut">
              <a:rPr lang="en-US" smtClean="0"/>
              <a:pPr/>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330176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B47A5-A0F6-4B23-A55E-9967D5125DB5}" type="datetimeFigureOut">
              <a:rPr lang="en-US" smtClean="0"/>
              <a:pPr/>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215961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B47A5-A0F6-4B23-A55E-9967D5125DB5}" type="datetimeFigureOut">
              <a:rPr lang="en-US" smtClean="0"/>
              <a:pPr/>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53341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B47A5-A0F6-4B23-A55E-9967D5125DB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135723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B47A5-A0F6-4B23-A55E-9967D5125DB5}" type="datetimeFigureOut">
              <a:rPr lang="en-US" smtClean="0"/>
              <a:pPr/>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AD804-DA45-49D5-936C-D2E2ED782814}" type="slidenum">
              <a:rPr lang="en-US" smtClean="0"/>
              <a:pPr/>
              <a:t>‹#›</a:t>
            </a:fld>
            <a:endParaRPr lang="en-US"/>
          </a:p>
        </p:txBody>
      </p:sp>
    </p:spTree>
    <p:extLst>
      <p:ext uri="{BB962C8B-B14F-4D97-AF65-F5344CB8AC3E}">
        <p14:creationId xmlns:p14="http://schemas.microsoft.com/office/powerpoint/2010/main" val="172371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B47A5-A0F6-4B23-A55E-9967D5125DB5}" type="datetimeFigureOut">
              <a:rPr lang="en-US" smtClean="0"/>
              <a:pPr/>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AD804-DA45-49D5-936C-D2E2ED782814}" type="slidenum">
              <a:rPr lang="en-US" smtClean="0"/>
              <a:pPr/>
              <a:t>‹#›</a:t>
            </a:fld>
            <a:endParaRPr lang="en-US"/>
          </a:p>
        </p:txBody>
      </p:sp>
    </p:spTree>
    <p:extLst>
      <p:ext uri="{BB962C8B-B14F-4D97-AF65-F5344CB8AC3E}">
        <p14:creationId xmlns:p14="http://schemas.microsoft.com/office/powerpoint/2010/main" val="17834250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Monday, 8 April 2019</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pPr marL="0" indent="0">
              <a:buNone/>
            </a:pPr>
            <a:r>
              <a:rPr lang="en-US" sz="2400" b="1" u="sng" dirty="0" smtClean="0">
                <a:effectLst>
                  <a:outerShdw blurRad="38100" dist="38100" dir="2700000" algn="tl">
                    <a:srgbClr val="000000">
                      <a:alpha val="43137"/>
                    </a:srgbClr>
                  </a:outerShdw>
                </a:effectLst>
              </a:rPr>
              <a:t>SWBAT</a:t>
            </a:r>
            <a:r>
              <a:rPr lang="en-US" sz="2400" b="1" dirty="0" smtClean="0"/>
              <a:t>…</a:t>
            </a:r>
            <a:endParaRPr lang="en-US" sz="2400" b="1" dirty="0"/>
          </a:p>
          <a:p>
            <a:pPr marL="0" indent="0">
              <a:buNone/>
            </a:pPr>
            <a:r>
              <a:rPr lang="en-US" sz="2400" dirty="0" smtClean="0"/>
              <a:t>Construct compound sentences using FANBOYS </a:t>
            </a:r>
          </a:p>
          <a:p>
            <a:pPr marL="0" indent="0">
              <a:buNone/>
            </a:pPr>
            <a:r>
              <a:rPr lang="en-US" sz="2400" b="1" u="sng" dirty="0" smtClean="0">
                <a:effectLst>
                  <a:outerShdw blurRad="38100" dist="38100" dir="2700000" algn="tl">
                    <a:srgbClr val="000000">
                      <a:alpha val="43137"/>
                    </a:srgbClr>
                  </a:outerShdw>
                </a:effectLst>
              </a:rPr>
              <a:t>WARM-UP</a:t>
            </a:r>
            <a:r>
              <a:rPr lang="en-US" sz="2400" b="1" dirty="0" smtClean="0">
                <a:effectLst>
                  <a:outerShdw blurRad="38100" dist="38100" dir="2700000" algn="tl">
                    <a:srgbClr val="000000">
                      <a:alpha val="43137"/>
                    </a:srgbClr>
                  </a:outerShdw>
                </a:effectLst>
              </a:rPr>
              <a:t> </a:t>
            </a:r>
          </a:p>
          <a:p>
            <a:pPr marL="457200" indent="-457200">
              <a:buFont typeface="+mj-lt"/>
              <a:buAutoNum type="arabicPeriod"/>
            </a:pPr>
            <a:r>
              <a:rPr lang="en-US" sz="2400" dirty="0" smtClean="0"/>
              <a:t>Attribute </a:t>
            </a:r>
            <a:r>
              <a:rPr lang="en-US" sz="2400" dirty="0"/>
              <a:t>(</a:t>
            </a:r>
            <a:r>
              <a:rPr lang="en-US" sz="2400" dirty="0" smtClean="0"/>
              <a:t>v.) </a:t>
            </a:r>
          </a:p>
          <a:p>
            <a:pPr marL="457200" indent="-457200">
              <a:buFont typeface="+mj-lt"/>
              <a:buAutoNum type="arabicPeriod"/>
            </a:pPr>
            <a:r>
              <a:rPr lang="en-US" sz="2400" dirty="0" smtClean="0"/>
              <a:t>Capitulate </a:t>
            </a:r>
            <a:r>
              <a:rPr lang="en-US" sz="2400" dirty="0"/>
              <a:t>(</a:t>
            </a:r>
            <a:r>
              <a:rPr lang="en-US" sz="2400" dirty="0" smtClean="0"/>
              <a:t>v.)</a:t>
            </a:r>
          </a:p>
          <a:p>
            <a:pPr marL="457200" indent="-457200">
              <a:buFont typeface="+mj-lt"/>
              <a:buAutoNum type="arabicPeriod"/>
            </a:pPr>
            <a:r>
              <a:rPr lang="en-US" sz="2400" dirty="0" smtClean="0"/>
              <a:t>Categorically </a:t>
            </a:r>
            <a:r>
              <a:rPr lang="en-US" sz="2400" dirty="0"/>
              <a:t>(</a:t>
            </a:r>
            <a:r>
              <a:rPr lang="en-US" sz="2400" dirty="0" smtClean="0"/>
              <a:t>adv.)</a:t>
            </a:r>
          </a:p>
          <a:p>
            <a:pPr marL="457200" indent="-457200">
              <a:buFont typeface="+mj-lt"/>
              <a:buAutoNum type="arabicPeriod"/>
            </a:pPr>
            <a:r>
              <a:rPr lang="en-US" sz="2400" dirty="0" smtClean="0"/>
              <a:t>Countenance </a:t>
            </a:r>
            <a:r>
              <a:rPr lang="en-US" sz="2400" dirty="0"/>
              <a:t>(</a:t>
            </a:r>
            <a:r>
              <a:rPr lang="en-US" sz="2400" dirty="0" smtClean="0"/>
              <a:t>n)</a:t>
            </a:r>
          </a:p>
          <a:p>
            <a:pPr marL="457200" indent="-457200">
              <a:buFont typeface="+mj-lt"/>
              <a:buAutoNum type="arabicPeriod"/>
            </a:pPr>
            <a:r>
              <a:rPr lang="en-US" sz="2400" dirty="0" smtClean="0"/>
              <a:t>Graphically </a:t>
            </a:r>
            <a:r>
              <a:rPr lang="en-US" sz="2400" dirty="0"/>
              <a:t>(</a:t>
            </a:r>
            <a:r>
              <a:rPr lang="en-US" sz="2400" dirty="0" smtClean="0"/>
              <a:t>adj.) </a:t>
            </a:r>
          </a:p>
          <a:p>
            <a:pPr marL="457200" indent="-457200">
              <a:buFont typeface="+mj-lt"/>
              <a:buAutoNum type="arabicPeriod"/>
            </a:pPr>
            <a:r>
              <a:rPr lang="en-US" sz="2400" dirty="0" smtClean="0"/>
              <a:t>Incited </a:t>
            </a:r>
            <a:r>
              <a:rPr lang="en-US" sz="2400" dirty="0"/>
              <a:t>(v.) </a:t>
            </a:r>
          </a:p>
          <a:p>
            <a:pPr marL="457200" indent="-457200">
              <a:buFont typeface="+mj-lt"/>
              <a:buAutoNum type="arabicPeriod"/>
            </a:pPr>
            <a:endParaRPr lang="en-US" sz="2400" dirty="0"/>
          </a:p>
        </p:txBody>
      </p:sp>
      <p:sp>
        <p:nvSpPr>
          <p:cNvPr id="4" name="Content Placeholder 3"/>
          <p:cNvSpPr>
            <a:spLocks noGrp="1"/>
          </p:cNvSpPr>
          <p:nvPr>
            <p:ph sz="half" idx="2"/>
          </p:nvPr>
        </p:nvSpPr>
        <p:spPr/>
        <p:txBody>
          <a:bodyPr>
            <a:normAutofit fontScale="92500" lnSpcReduction="20000"/>
          </a:bodyPr>
          <a:lstStyle/>
          <a:p>
            <a:pPr marL="457200" indent="-457200">
              <a:buFont typeface="+mj-lt"/>
              <a:buAutoNum type="arabicPeriod" startAt="7"/>
            </a:pPr>
            <a:r>
              <a:rPr lang="en-US" sz="2400" dirty="0" smtClean="0"/>
              <a:t>Retribution </a:t>
            </a:r>
            <a:r>
              <a:rPr lang="en-US" sz="2400" dirty="0"/>
              <a:t>(n</a:t>
            </a:r>
            <a:r>
              <a:rPr lang="en-US" sz="2400" dirty="0" smtClean="0"/>
              <a:t>.)</a:t>
            </a:r>
          </a:p>
          <a:p>
            <a:pPr marL="457200" indent="-457200">
              <a:buFont typeface="+mj-lt"/>
              <a:buAutoNum type="arabicPeriod" startAt="7"/>
            </a:pPr>
            <a:r>
              <a:rPr lang="en-US" sz="2400" dirty="0" smtClean="0"/>
              <a:t>Cower </a:t>
            </a:r>
            <a:r>
              <a:rPr lang="en-US" sz="2400" dirty="0"/>
              <a:t>(</a:t>
            </a:r>
            <a:r>
              <a:rPr lang="en-US" sz="2400" dirty="0" smtClean="0"/>
              <a:t>n.)</a:t>
            </a:r>
            <a:endParaRPr lang="en-US" sz="2400" b="1" u="sng" dirty="0" smtClean="0"/>
          </a:p>
          <a:p>
            <a:pPr marL="0" indent="0">
              <a:buNone/>
            </a:pPr>
            <a:r>
              <a:rPr lang="en-US" sz="2600" b="1" u="sng" dirty="0" smtClean="0">
                <a:effectLst>
                  <a:outerShdw blurRad="38100" dist="38100" dir="2700000" algn="tl">
                    <a:srgbClr val="000000">
                      <a:alpha val="43137"/>
                    </a:srgbClr>
                  </a:outerShdw>
                </a:effectLst>
              </a:rPr>
              <a:t>AGENDA</a:t>
            </a:r>
          </a:p>
          <a:p>
            <a:pPr marL="457200" indent="-457200">
              <a:buFont typeface="Arial" panose="020B0604020202020204" pitchFamily="34" charset="0"/>
              <a:buAutoNum type="arabicPeriod"/>
            </a:pPr>
            <a:r>
              <a:rPr lang="en-US" sz="2400" dirty="0" smtClean="0"/>
              <a:t>Review AF Timed Write</a:t>
            </a:r>
          </a:p>
          <a:p>
            <a:pPr marL="457200" indent="-457200">
              <a:buFont typeface="Arial" panose="020B0604020202020204" pitchFamily="34" charset="0"/>
              <a:buAutoNum type="arabicPeriod"/>
            </a:pPr>
            <a:r>
              <a:rPr lang="en-US" sz="2400" dirty="0" smtClean="0"/>
              <a:t>Compound </a:t>
            </a:r>
            <a:r>
              <a:rPr lang="en-US" sz="2400" dirty="0"/>
              <a:t>Sentence Review and Practice</a:t>
            </a:r>
          </a:p>
          <a:p>
            <a:pPr marL="457200" indent="-457200">
              <a:buAutoNum type="arabicPeriod"/>
            </a:pPr>
            <a:r>
              <a:rPr lang="en-US" sz="2400" dirty="0" smtClean="0"/>
              <a:t>AF Ch. 1-6 Review</a:t>
            </a:r>
          </a:p>
          <a:p>
            <a:pPr marL="0" indent="0">
              <a:buNone/>
            </a:pPr>
            <a:r>
              <a:rPr lang="en-US" sz="2600" b="1" u="sng" dirty="0" smtClean="0">
                <a:solidFill>
                  <a:srgbClr val="FFFF00"/>
                </a:solidFill>
                <a:effectLst>
                  <a:outerShdw blurRad="38100" dist="38100" dir="2700000" algn="tl">
                    <a:srgbClr val="000000">
                      <a:alpha val="43137"/>
                    </a:srgbClr>
                  </a:outerShdw>
                </a:effectLst>
              </a:rPr>
              <a:t>DUE DATES</a:t>
            </a:r>
          </a:p>
          <a:p>
            <a:pPr marL="0" indent="0">
              <a:buFont typeface="Wingdings"/>
              <a:buChar char="Ø"/>
            </a:pPr>
            <a:r>
              <a:rPr lang="en-US" sz="2100" b="1" dirty="0" smtClean="0">
                <a:solidFill>
                  <a:srgbClr val="FFFF00"/>
                </a:solidFill>
              </a:rPr>
              <a:t> </a:t>
            </a:r>
            <a:r>
              <a:rPr lang="en-US" sz="2400" b="1" dirty="0">
                <a:solidFill>
                  <a:srgbClr val="FFFF00"/>
                </a:solidFill>
              </a:rPr>
              <a:t>R, 11Apr2019: AF Ch. 7 Annotations (DOK 1-3</a:t>
            </a:r>
            <a:r>
              <a:rPr lang="en-US" sz="2400" b="1" dirty="0" smtClean="0">
                <a:solidFill>
                  <a:srgbClr val="FFFF00"/>
                </a:solidFill>
              </a:rPr>
              <a:t>)</a:t>
            </a:r>
          </a:p>
          <a:p>
            <a:pPr marL="0" indent="0">
              <a:buFont typeface="Wingdings"/>
              <a:buChar char="Ø"/>
            </a:pPr>
            <a:r>
              <a:rPr lang="en-US" sz="2400" b="1" dirty="0" smtClean="0">
                <a:solidFill>
                  <a:srgbClr val="FFFF00"/>
                </a:solidFill>
              </a:rPr>
              <a:t>F, 12Apr2019: Notebook Check #</a:t>
            </a:r>
            <a:r>
              <a:rPr lang="en-US" sz="2400" b="1" dirty="0">
                <a:solidFill>
                  <a:srgbClr val="FFFF00"/>
                </a:solidFill>
              </a:rPr>
              <a:t>4 (18-22Mar and 8-12Apr</a:t>
            </a:r>
            <a:r>
              <a:rPr lang="en-US" sz="2400" b="1" dirty="0" smtClean="0">
                <a:solidFill>
                  <a:srgbClr val="FFFF00"/>
                </a:solidFill>
              </a:rPr>
              <a:t>)</a:t>
            </a:r>
          </a:p>
          <a:p>
            <a:pPr marL="0" indent="0">
              <a:buFont typeface="Wingdings"/>
              <a:buChar char="Ø"/>
            </a:pPr>
            <a:r>
              <a:rPr lang="en-US" sz="2400" b="1" dirty="0">
                <a:solidFill>
                  <a:srgbClr val="FFFF00"/>
                </a:solidFill>
              </a:rPr>
              <a:t>F, </a:t>
            </a:r>
            <a:r>
              <a:rPr lang="en-US" sz="2400" b="1" dirty="0" smtClean="0">
                <a:solidFill>
                  <a:srgbClr val="FFFF00"/>
                </a:solidFill>
              </a:rPr>
              <a:t>12Apr2019</a:t>
            </a:r>
            <a:r>
              <a:rPr lang="en-US" sz="2400" b="1" dirty="0">
                <a:solidFill>
                  <a:srgbClr val="FFFF00"/>
                </a:solidFill>
              </a:rPr>
              <a:t>: AF Ch. 8 Annotations (DOK 1-3)</a:t>
            </a:r>
          </a:p>
          <a:p>
            <a:pPr marL="0" indent="0">
              <a:buFont typeface="Wingdings"/>
              <a:buChar char="Ø"/>
            </a:pPr>
            <a:endParaRPr lang="en-US" sz="2400" b="1" dirty="0">
              <a:solidFill>
                <a:srgbClr val="FFFF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228600"/>
            <a:ext cx="1320800" cy="1981200"/>
          </a:xfrm>
          <a:prstGeom prst="rect">
            <a:avLst/>
          </a:prstGeom>
          <a:noFill/>
        </p:spPr>
      </p:pic>
    </p:spTree>
    <p:extLst>
      <p:ext uri="{BB962C8B-B14F-4D97-AF65-F5344CB8AC3E}">
        <p14:creationId xmlns:p14="http://schemas.microsoft.com/office/powerpoint/2010/main" val="1230997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 Ch. 1-6 Review</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6"/>
            </a:pPr>
            <a:r>
              <a:rPr lang="en-US" dirty="0" smtClean="0"/>
              <a:t>Armed </a:t>
            </a:r>
            <a:r>
              <a:rPr lang="en-US" dirty="0"/>
              <a:t>with a shotgun, Mr. Jones and several men from town attempt to recapture the farm, but Snowball leads the animals in successfully defending it, later calling it the Battle of the Cowshed.</a:t>
            </a:r>
          </a:p>
          <a:p>
            <a:pPr marL="514350" indent="-514350">
              <a:buFont typeface="+mj-lt"/>
              <a:buAutoNum type="arabicPeriod" startAt="6"/>
            </a:pPr>
            <a:r>
              <a:rPr lang="en-US" dirty="0" smtClean="0"/>
              <a:t>Snowball </a:t>
            </a:r>
            <a:r>
              <a:rPr lang="en-US" dirty="0"/>
              <a:t>wants the animals to build a windmill that will provide electricity, heat and running water in each stall, but Napoleon disagrees with the idea and urinates on Snowball’s diagrams.</a:t>
            </a:r>
          </a:p>
          <a:p>
            <a:pPr marL="514350" indent="-514350">
              <a:buFont typeface="+mj-lt"/>
              <a:buAutoNum type="arabicPeriod" startAt="6"/>
            </a:pPr>
            <a:r>
              <a:rPr lang="en-US" dirty="0" smtClean="0"/>
              <a:t>Napoleon </a:t>
            </a:r>
            <a:r>
              <a:rPr lang="en-US" dirty="0"/>
              <a:t>soon tells the animals they are going to build the windmill and that it has always been his idea.</a:t>
            </a:r>
          </a:p>
          <a:p>
            <a:pPr marL="514350" indent="-514350">
              <a:buFont typeface="+mj-lt"/>
              <a:buAutoNum type="arabicPeriod" startAt="6"/>
            </a:pPr>
            <a:r>
              <a:rPr lang="en-US" dirty="0" smtClean="0"/>
              <a:t>The </a:t>
            </a:r>
            <a:r>
              <a:rPr lang="en-US" dirty="0"/>
              <a:t>need for seeds and other supplies causes the pigs to begin trading with other farms, first selling a load of hay, but warning the hens that their eggs may have to be sold as well. </a:t>
            </a:r>
          </a:p>
          <a:p>
            <a:pPr marL="514350" indent="-514350">
              <a:buFont typeface="+mj-lt"/>
              <a:buAutoNum type="arabicPeriod" startAt="6"/>
            </a:pPr>
            <a:r>
              <a:rPr lang="en-US" dirty="0" smtClean="0"/>
              <a:t>When </a:t>
            </a:r>
            <a:r>
              <a:rPr lang="en-US" dirty="0"/>
              <a:t>the half-built windmill blows down during a storm, Napoleon accuses Snowball of destroying it and orders the animals to begin rebuilding it.</a:t>
            </a:r>
          </a:p>
          <a:p>
            <a:pPr marL="514350" indent="-514350">
              <a:buFont typeface="+mj-lt"/>
              <a:buAutoNum type="arabicPeriod" startAt="6"/>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72400" y="5856515"/>
            <a:ext cx="1295400" cy="9252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60919" y="5562601"/>
            <a:ext cx="170688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Wednesday, 10 April 2019</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pPr marL="0" indent="0">
              <a:buNone/>
            </a:pPr>
            <a:r>
              <a:rPr lang="en-US" sz="2400" b="1" u="sng" dirty="0" smtClean="0">
                <a:effectLst>
                  <a:outerShdw blurRad="38100" dist="38100" dir="2700000" algn="tl">
                    <a:srgbClr val="000000">
                      <a:alpha val="43137"/>
                    </a:srgbClr>
                  </a:outerShdw>
                </a:effectLst>
              </a:rPr>
              <a:t>SWBAT</a:t>
            </a:r>
            <a:r>
              <a:rPr lang="en-US" sz="2400" b="1" dirty="0" smtClean="0"/>
              <a:t>…</a:t>
            </a:r>
            <a:endParaRPr lang="en-US" sz="2400" b="1" dirty="0"/>
          </a:p>
          <a:p>
            <a:pPr marL="0" indent="0">
              <a:buNone/>
            </a:pPr>
            <a:r>
              <a:rPr lang="en-US" sz="2400" dirty="0" smtClean="0"/>
              <a:t>Write a well-constructed paragraph using textual evidence and compound sentences.</a:t>
            </a:r>
          </a:p>
          <a:p>
            <a:pPr marL="0" indent="0">
              <a:buNone/>
            </a:pPr>
            <a:r>
              <a:rPr lang="en-US" sz="2400" b="1" u="sng" dirty="0" smtClean="0">
                <a:effectLst>
                  <a:outerShdw blurRad="38100" dist="38100" dir="2700000" algn="tl">
                    <a:srgbClr val="000000">
                      <a:alpha val="43137"/>
                    </a:srgbClr>
                  </a:outerShdw>
                </a:effectLst>
              </a:rPr>
              <a:t>WARM-UP</a:t>
            </a:r>
          </a:p>
          <a:p>
            <a:pPr marL="457200" indent="-457200">
              <a:buFont typeface="+mj-lt"/>
              <a:buAutoNum type="arabicPeriod"/>
            </a:pPr>
            <a:r>
              <a:rPr lang="en-US" sz="2400" dirty="0" smtClean="0"/>
              <a:t>Censure (n.)</a:t>
            </a:r>
          </a:p>
          <a:p>
            <a:pPr marL="457200" indent="-457200">
              <a:buFont typeface="+mj-lt"/>
              <a:buAutoNum type="arabicPeriod"/>
            </a:pPr>
            <a:r>
              <a:rPr lang="en-US" sz="2400" dirty="0" smtClean="0"/>
              <a:t>Conciliatory (adj.)</a:t>
            </a:r>
          </a:p>
          <a:p>
            <a:pPr marL="457200" indent="-457200">
              <a:buFont typeface="+mj-lt"/>
              <a:buAutoNum type="arabicPeriod"/>
            </a:pPr>
            <a:r>
              <a:rPr lang="en-US" sz="2400" dirty="0" smtClean="0"/>
              <a:t>Contrive (v.)</a:t>
            </a:r>
          </a:p>
          <a:p>
            <a:pPr marL="457200" indent="-457200">
              <a:buFont typeface="+mj-lt"/>
              <a:buAutoNum type="arabicPeriod"/>
            </a:pPr>
            <a:r>
              <a:rPr lang="en-US" sz="2400" dirty="0" smtClean="0"/>
              <a:t>Machinations (n.)</a:t>
            </a:r>
          </a:p>
          <a:p>
            <a:pPr marL="457200" indent="-457200">
              <a:buFont typeface="+mj-lt"/>
              <a:buAutoNum type="arabicPeriod"/>
            </a:pPr>
            <a:r>
              <a:rPr lang="en-US" sz="2400" dirty="0" smtClean="0"/>
              <a:t>Rash (adj</a:t>
            </a:r>
            <a:r>
              <a:rPr lang="en-US" sz="2400" dirty="0"/>
              <a:t>.) </a:t>
            </a:r>
            <a:endParaRPr lang="en-US" sz="2400" dirty="0" smtClean="0"/>
          </a:p>
          <a:p>
            <a:pPr marL="457200" indent="-457200">
              <a:buFont typeface="+mj-lt"/>
              <a:buAutoNum type="arabicPeriod"/>
            </a:pPr>
            <a:r>
              <a:rPr lang="en-US" sz="2400" dirty="0" smtClean="0"/>
              <a:t>Skulk (v</a:t>
            </a:r>
            <a:r>
              <a:rPr lang="en-US" sz="2400" dirty="0"/>
              <a:t>.) </a:t>
            </a:r>
            <a:endParaRPr lang="en-US" sz="2400" dirty="0" smtClean="0"/>
          </a:p>
          <a:p>
            <a:pPr marL="457200" indent="-457200">
              <a:buFont typeface="+mj-lt"/>
              <a:buAutoNum type="arabicPeriod"/>
            </a:pPr>
            <a:endParaRPr lang="en-US" sz="2400" dirty="0"/>
          </a:p>
        </p:txBody>
      </p:sp>
      <p:sp>
        <p:nvSpPr>
          <p:cNvPr id="4" name="Content Placeholder 3"/>
          <p:cNvSpPr>
            <a:spLocks noGrp="1"/>
          </p:cNvSpPr>
          <p:nvPr>
            <p:ph sz="half" idx="2"/>
          </p:nvPr>
        </p:nvSpPr>
        <p:spPr/>
        <p:txBody>
          <a:bodyPr>
            <a:normAutofit fontScale="92500" lnSpcReduction="10000"/>
          </a:bodyPr>
          <a:lstStyle/>
          <a:p>
            <a:pPr marL="457200" indent="-457200">
              <a:buFont typeface="+mj-lt"/>
              <a:buAutoNum type="arabicPeriod" startAt="7"/>
            </a:pPr>
            <a:r>
              <a:rPr lang="en-US" sz="2400" dirty="0" smtClean="0"/>
              <a:t>Unscathed (adj.)</a:t>
            </a:r>
          </a:p>
          <a:p>
            <a:pPr marL="457200" indent="-457200">
              <a:buFont typeface="+mj-lt"/>
              <a:buAutoNum type="arabicPeriod" startAt="7"/>
            </a:pPr>
            <a:r>
              <a:rPr lang="en-US" sz="2400" dirty="0" smtClean="0"/>
              <a:t>Cunning (adj</a:t>
            </a:r>
            <a:r>
              <a:rPr lang="en-US" sz="2400" dirty="0"/>
              <a:t>.) </a:t>
            </a:r>
          </a:p>
          <a:p>
            <a:pPr marL="457200" indent="-457200">
              <a:buFont typeface="+mj-lt"/>
              <a:buAutoNum type="arabicPeriod" startAt="7"/>
            </a:pPr>
            <a:r>
              <a:rPr lang="en-US" sz="2400" dirty="0" smtClean="0"/>
              <a:t>Liberal (</a:t>
            </a:r>
            <a:r>
              <a:rPr lang="en-US" sz="2400" dirty="0"/>
              <a:t>adj.)</a:t>
            </a:r>
            <a:endParaRPr lang="en-US" sz="2400" b="1" dirty="0">
              <a:effectLst>
                <a:outerShdw blurRad="38100" dist="38100" dir="2700000" algn="tl">
                  <a:srgbClr val="000000">
                    <a:alpha val="43137"/>
                  </a:srgbClr>
                </a:outerShdw>
              </a:effectLst>
            </a:endParaRPr>
          </a:p>
          <a:p>
            <a:pPr marL="0" indent="0">
              <a:buNone/>
            </a:pPr>
            <a:r>
              <a:rPr lang="en-US" sz="2400" b="1" u="sng" dirty="0" smtClean="0">
                <a:effectLst>
                  <a:outerShdw blurRad="38100" dist="38100" dir="2700000" algn="tl">
                    <a:srgbClr val="000000">
                      <a:alpha val="43137"/>
                    </a:srgbClr>
                  </a:outerShdw>
                </a:effectLst>
              </a:rPr>
              <a:t>AGENDA</a:t>
            </a:r>
          </a:p>
          <a:p>
            <a:pPr marL="457200" indent="-457200">
              <a:buFont typeface="+mj-lt"/>
              <a:buAutoNum type="arabicPeriod"/>
            </a:pPr>
            <a:r>
              <a:rPr lang="en-US" sz="2400" dirty="0" smtClean="0"/>
              <a:t>Complete AF Ch. 7</a:t>
            </a:r>
            <a:endParaRPr lang="en-US" sz="2400" dirty="0"/>
          </a:p>
          <a:p>
            <a:pPr marL="457200" indent="-457200">
              <a:buFont typeface="+mj-lt"/>
              <a:buAutoNum type="arabicPeriod"/>
            </a:pPr>
            <a:r>
              <a:rPr lang="en-US" sz="2400" dirty="0" smtClean="0"/>
              <a:t>Intro AF Ch. 7 Discussion Q.s</a:t>
            </a:r>
          </a:p>
          <a:p>
            <a:pPr marL="0" indent="0">
              <a:buNone/>
            </a:pPr>
            <a:r>
              <a:rPr lang="en-US" sz="2400" b="1" u="sng" dirty="0" smtClean="0">
                <a:solidFill>
                  <a:srgbClr val="FFFF00"/>
                </a:solidFill>
                <a:effectLst>
                  <a:outerShdw blurRad="38100" dist="38100" dir="2700000" algn="tl">
                    <a:srgbClr val="000000">
                      <a:alpha val="43137"/>
                    </a:srgbClr>
                  </a:outerShdw>
                </a:effectLst>
              </a:rPr>
              <a:t>DUE DATES</a:t>
            </a:r>
          </a:p>
          <a:p>
            <a:pPr marL="0" indent="0">
              <a:buFont typeface="Wingdings"/>
              <a:buChar char="Ø"/>
            </a:pPr>
            <a:r>
              <a:rPr lang="en-US" sz="2100" b="1" dirty="0">
                <a:solidFill>
                  <a:srgbClr val="FFFF00"/>
                </a:solidFill>
              </a:rPr>
              <a:t> </a:t>
            </a:r>
            <a:r>
              <a:rPr lang="en-US" sz="2000" b="1" dirty="0" smtClean="0">
                <a:solidFill>
                  <a:srgbClr val="FFFF00"/>
                </a:solidFill>
              </a:rPr>
              <a:t>R</a:t>
            </a:r>
            <a:r>
              <a:rPr lang="en-US" sz="2000" b="1" dirty="0">
                <a:solidFill>
                  <a:srgbClr val="FFFF00"/>
                </a:solidFill>
              </a:rPr>
              <a:t>, 11Apr2019: AF Ch. 7 Annotations (DOK 1-3)</a:t>
            </a:r>
          </a:p>
          <a:p>
            <a:pPr marL="0" indent="0">
              <a:buFont typeface="Wingdings"/>
              <a:buChar char="Ø"/>
            </a:pPr>
            <a:r>
              <a:rPr lang="en-US" sz="2000" b="1" dirty="0" smtClean="0">
                <a:solidFill>
                  <a:srgbClr val="FFFF00"/>
                </a:solidFill>
              </a:rPr>
              <a:t> F</a:t>
            </a:r>
            <a:r>
              <a:rPr lang="en-US" sz="2000" b="1" dirty="0">
                <a:solidFill>
                  <a:srgbClr val="FFFF00"/>
                </a:solidFill>
              </a:rPr>
              <a:t>, 12Apr2019: Notebook Check #4 (18-22Mar and 8-12Apr</a:t>
            </a:r>
            <a:r>
              <a:rPr lang="en-US" sz="2000" b="1" dirty="0" smtClean="0">
                <a:solidFill>
                  <a:srgbClr val="FFFF00"/>
                </a:solidFill>
              </a:rPr>
              <a:t>)</a:t>
            </a:r>
          </a:p>
          <a:p>
            <a:pPr marL="0" indent="0">
              <a:buFont typeface="Wingdings"/>
              <a:buChar char="Ø"/>
            </a:pPr>
            <a:r>
              <a:rPr lang="en-US" sz="2000" b="1" dirty="0">
                <a:solidFill>
                  <a:srgbClr val="FFFF00"/>
                </a:solidFill>
              </a:rPr>
              <a:t>F, 12Apr2019: AF Ch. 8 Annotations (DOK 1-3</a:t>
            </a:r>
            <a:r>
              <a:rPr lang="en-US" sz="2000" b="1" dirty="0" smtClean="0">
                <a:solidFill>
                  <a:srgbClr val="FFFF00"/>
                </a:solidFill>
              </a:rPr>
              <a:t>)</a:t>
            </a:r>
            <a:endParaRPr lang="en-US" sz="2000" b="1" dirty="0">
              <a:solidFill>
                <a:srgbClr val="FFFF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7200" y="152400"/>
            <a:ext cx="965200" cy="1447800"/>
          </a:xfrm>
          <a:prstGeom prst="rect">
            <a:avLst/>
          </a:prstGeom>
          <a:noFill/>
        </p:spPr>
      </p:pic>
    </p:spTree>
    <p:extLst>
      <p:ext uri="{BB962C8B-B14F-4D97-AF65-F5344CB8AC3E}">
        <p14:creationId xmlns:p14="http://schemas.microsoft.com/office/powerpoint/2010/main" val="1875155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 Ch. </a:t>
            </a:r>
            <a:r>
              <a:rPr lang="en-US" dirty="0"/>
              <a:t>8</a:t>
            </a:r>
            <a:r>
              <a:rPr lang="en-US" dirty="0" smtClean="0"/>
              <a:t> Vocabulary</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Clr>
                <a:schemeClr val="tx1"/>
              </a:buClr>
              <a:buFont typeface="+mj-lt"/>
              <a:buAutoNum type="arabicPeriod"/>
            </a:pPr>
            <a:r>
              <a:rPr lang="en-US" dirty="0" smtClean="0">
                <a:solidFill>
                  <a:srgbClr val="FFFF00"/>
                </a:solidFill>
              </a:rPr>
              <a:t>Censure (n.) </a:t>
            </a:r>
            <a:r>
              <a:rPr lang="en-US" dirty="0" smtClean="0"/>
              <a:t>– blame, official disapproval, criticism </a:t>
            </a:r>
          </a:p>
          <a:p>
            <a:pPr marL="457200" indent="-457200">
              <a:buClr>
                <a:schemeClr val="tx1"/>
              </a:buClr>
              <a:buFont typeface="+mj-lt"/>
              <a:buAutoNum type="arabicPeriod"/>
            </a:pPr>
            <a:r>
              <a:rPr lang="en-US" dirty="0" smtClean="0">
                <a:solidFill>
                  <a:srgbClr val="FFFF00"/>
                </a:solidFill>
              </a:rPr>
              <a:t>Conciliatory (adj.) </a:t>
            </a:r>
            <a:r>
              <a:rPr lang="en-US" dirty="0"/>
              <a:t>– </a:t>
            </a:r>
            <a:r>
              <a:rPr lang="en-US" dirty="0" smtClean="0"/>
              <a:t>peace-making</a:t>
            </a:r>
          </a:p>
          <a:p>
            <a:pPr marL="457200" indent="-457200">
              <a:buClr>
                <a:schemeClr val="tx1"/>
              </a:buClr>
              <a:buFont typeface="+mj-lt"/>
              <a:buAutoNum type="arabicPeriod"/>
            </a:pPr>
            <a:r>
              <a:rPr lang="en-US" dirty="0" smtClean="0">
                <a:solidFill>
                  <a:srgbClr val="FFFF00"/>
                </a:solidFill>
              </a:rPr>
              <a:t>Contrive (v.) </a:t>
            </a:r>
            <a:r>
              <a:rPr lang="en-US" dirty="0"/>
              <a:t>– </a:t>
            </a:r>
            <a:r>
              <a:rPr lang="en-US" dirty="0" smtClean="0"/>
              <a:t>to plan</a:t>
            </a:r>
          </a:p>
          <a:p>
            <a:pPr marL="457200" indent="-457200">
              <a:buClr>
                <a:schemeClr val="tx1"/>
              </a:buClr>
              <a:buFont typeface="+mj-lt"/>
              <a:buAutoNum type="arabicPeriod"/>
            </a:pPr>
            <a:r>
              <a:rPr lang="en-US" dirty="0" smtClean="0">
                <a:solidFill>
                  <a:srgbClr val="FFFF00"/>
                </a:solidFill>
              </a:rPr>
              <a:t>Machinations (n.) </a:t>
            </a:r>
            <a:r>
              <a:rPr lang="en-US" dirty="0" smtClean="0"/>
              <a:t>– a plot or plan of evil doings</a:t>
            </a:r>
            <a:endParaRPr lang="en-US" dirty="0"/>
          </a:p>
          <a:p>
            <a:pPr marL="457200" indent="-457200">
              <a:buClr>
                <a:schemeClr val="tx1"/>
              </a:buClr>
              <a:buFont typeface="+mj-lt"/>
              <a:buAutoNum type="arabicPeriod"/>
            </a:pPr>
            <a:r>
              <a:rPr lang="en-US" dirty="0" smtClean="0">
                <a:solidFill>
                  <a:srgbClr val="FFFF00"/>
                </a:solidFill>
              </a:rPr>
              <a:t>Rash (adj.) </a:t>
            </a:r>
            <a:r>
              <a:rPr lang="en-US" dirty="0" smtClean="0"/>
              <a:t>– hasty, risky</a:t>
            </a:r>
          </a:p>
          <a:p>
            <a:pPr marL="457200" indent="-457200">
              <a:buClr>
                <a:schemeClr val="tx1"/>
              </a:buClr>
              <a:buFont typeface="+mj-lt"/>
              <a:buAutoNum type="arabicPeriod"/>
            </a:pPr>
            <a:r>
              <a:rPr lang="en-US" dirty="0" smtClean="0">
                <a:solidFill>
                  <a:srgbClr val="FFFF00"/>
                </a:solidFill>
              </a:rPr>
              <a:t>Skulk (v.) </a:t>
            </a:r>
            <a:r>
              <a:rPr lang="en-US" dirty="0" smtClean="0"/>
              <a:t>– sneak</a:t>
            </a:r>
            <a:endParaRPr lang="en-US" dirty="0"/>
          </a:p>
          <a:p>
            <a:pPr marL="457200" indent="-457200">
              <a:buClr>
                <a:schemeClr val="tx1"/>
              </a:buClr>
              <a:buFont typeface="+mj-lt"/>
              <a:buAutoNum type="arabicPeriod"/>
            </a:pPr>
            <a:r>
              <a:rPr lang="en-US" dirty="0" smtClean="0">
                <a:solidFill>
                  <a:srgbClr val="FFFF00"/>
                </a:solidFill>
              </a:rPr>
              <a:t>Unscathed (adj.) </a:t>
            </a:r>
            <a:r>
              <a:rPr lang="en-US" dirty="0" smtClean="0"/>
              <a:t>– unharmed</a:t>
            </a:r>
          </a:p>
          <a:p>
            <a:pPr marL="457200" indent="-457200">
              <a:buClr>
                <a:schemeClr val="tx1"/>
              </a:buClr>
              <a:buFont typeface="+mj-lt"/>
              <a:buAutoNum type="arabicPeriod"/>
            </a:pPr>
            <a:r>
              <a:rPr lang="en-US" dirty="0" smtClean="0">
                <a:solidFill>
                  <a:srgbClr val="FFFF00"/>
                </a:solidFill>
              </a:rPr>
              <a:t>Cunning (adj.) </a:t>
            </a:r>
            <a:r>
              <a:rPr lang="en-US" dirty="0" smtClean="0"/>
              <a:t>– sly</a:t>
            </a:r>
          </a:p>
          <a:p>
            <a:pPr marL="457200" indent="-457200">
              <a:buClr>
                <a:schemeClr val="tx1"/>
              </a:buClr>
              <a:buFont typeface="+mj-lt"/>
              <a:buAutoNum type="arabicPeriod"/>
            </a:pPr>
            <a:r>
              <a:rPr lang="en-US" dirty="0" smtClean="0">
                <a:solidFill>
                  <a:srgbClr val="FFFF00"/>
                </a:solidFill>
              </a:rPr>
              <a:t>Liberal (adj</a:t>
            </a:r>
            <a:r>
              <a:rPr lang="en-US" dirty="0">
                <a:solidFill>
                  <a:srgbClr val="FFFF00"/>
                </a:solidFill>
              </a:rPr>
              <a:t>.) </a:t>
            </a:r>
            <a:r>
              <a:rPr lang="en-US" dirty="0"/>
              <a:t>– </a:t>
            </a:r>
            <a:r>
              <a:rPr lang="en-US" dirty="0" smtClean="0"/>
              <a:t>generous, plenty</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4298865"/>
            <a:ext cx="1676400" cy="240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 Ch. 7 Discussion Questions</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b="1" dirty="0" smtClean="0">
                <a:solidFill>
                  <a:srgbClr val="FFFF00"/>
                </a:solidFill>
                <a:effectLst>
                  <a:outerShdw blurRad="38100" dist="38100" dir="2700000" algn="tl">
                    <a:srgbClr val="000000">
                      <a:alpha val="43137"/>
                    </a:srgbClr>
                  </a:outerShdw>
                </a:effectLst>
              </a:rPr>
              <a:t>Instructions</a:t>
            </a:r>
            <a:r>
              <a:rPr lang="en-US" dirty="0" smtClean="0"/>
              <a:t>:</a:t>
            </a:r>
          </a:p>
          <a:p>
            <a:pPr marL="514350" indent="-514350">
              <a:buClr>
                <a:schemeClr val="tx1"/>
              </a:buClr>
              <a:buFont typeface="+mj-lt"/>
              <a:buAutoNum type="arabicPeriod"/>
            </a:pPr>
            <a:r>
              <a:rPr lang="en-US" dirty="0"/>
              <a:t>Answer each question in a </a:t>
            </a:r>
            <a:r>
              <a:rPr lang="en-US" dirty="0">
                <a:solidFill>
                  <a:srgbClr val="FFFF00"/>
                </a:solidFill>
              </a:rPr>
              <a:t>half page </a:t>
            </a:r>
            <a:r>
              <a:rPr lang="en-US" dirty="0"/>
              <a:t>(handwritten</a:t>
            </a:r>
            <a:r>
              <a:rPr lang="en-US" dirty="0" smtClean="0"/>
              <a:t>).</a:t>
            </a:r>
            <a:endParaRPr lang="en-US" dirty="0"/>
          </a:p>
          <a:p>
            <a:pPr marL="514350" indent="-514350">
              <a:buClr>
                <a:schemeClr val="tx1"/>
              </a:buClr>
              <a:buFont typeface="+mj-lt"/>
              <a:buAutoNum type="arabicPeriod"/>
            </a:pPr>
            <a:r>
              <a:rPr lang="en-US" dirty="0"/>
              <a:t>Provide at least </a:t>
            </a:r>
            <a:r>
              <a:rPr lang="en-US" dirty="0">
                <a:solidFill>
                  <a:srgbClr val="FFFF00"/>
                </a:solidFill>
              </a:rPr>
              <a:t>2 pieces </a:t>
            </a:r>
            <a:r>
              <a:rPr lang="en-US" dirty="0"/>
              <a:t>of textual </a:t>
            </a:r>
            <a:r>
              <a:rPr lang="en-US" dirty="0">
                <a:solidFill>
                  <a:srgbClr val="FFFF00"/>
                </a:solidFill>
              </a:rPr>
              <a:t>evidence</a:t>
            </a:r>
            <a:r>
              <a:rPr lang="en-US" dirty="0"/>
              <a:t> (cite using MLA).</a:t>
            </a:r>
          </a:p>
          <a:p>
            <a:pPr marL="514350" indent="-514350">
              <a:buClr>
                <a:schemeClr val="tx1"/>
              </a:buClr>
              <a:buFont typeface="+mj-lt"/>
              <a:buAutoNum type="arabicPeriod"/>
            </a:pPr>
            <a:r>
              <a:rPr lang="en-US" dirty="0"/>
              <a:t>Use </a:t>
            </a:r>
            <a:r>
              <a:rPr lang="en-US" dirty="0">
                <a:solidFill>
                  <a:srgbClr val="FFFF00"/>
                </a:solidFill>
              </a:rPr>
              <a:t>1 vocabulary word </a:t>
            </a:r>
            <a:r>
              <a:rPr lang="en-US" dirty="0"/>
              <a:t>from Ch. 8 in your answer</a:t>
            </a:r>
          </a:p>
        </p:txBody>
      </p:sp>
      <p:sp>
        <p:nvSpPr>
          <p:cNvPr id="4" name="TextBox 3"/>
          <p:cNvSpPr txBox="1"/>
          <p:nvPr/>
        </p:nvSpPr>
        <p:spPr>
          <a:xfrm>
            <a:off x="5410200" y="5029200"/>
            <a:ext cx="28956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BE SURE TO USE FANBOYS!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35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 Ch. 7 Discussion Questions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700" b="1" dirty="0" smtClean="0">
                <a:solidFill>
                  <a:srgbClr val="FFFF00"/>
                </a:solidFill>
                <a:effectLst>
                  <a:outerShdw blurRad="38100" dist="38100" dir="2700000" algn="tl">
                    <a:srgbClr val="000000">
                      <a:alpha val="43137"/>
                    </a:srgbClr>
                  </a:outerShdw>
                </a:effectLst>
              </a:rPr>
              <a:t>Answer 1 of the following in complete sentences:</a:t>
            </a:r>
          </a:p>
          <a:p>
            <a:pPr>
              <a:buNone/>
            </a:pPr>
            <a:endParaRPr lang="en-US" sz="3500" b="1" dirty="0" smtClean="0">
              <a:solidFill>
                <a:srgbClr val="FFFF00"/>
              </a:solidFill>
              <a:effectLst>
                <a:outerShdw blurRad="38100" dist="38100" dir="2700000" algn="tl">
                  <a:srgbClr val="000000">
                    <a:alpha val="43137"/>
                  </a:srgbClr>
                </a:outerShdw>
              </a:effectLst>
            </a:endParaRPr>
          </a:p>
          <a:p>
            <a:pPr marL="514350" lvl="0" indent="-514350">
              <a:buFont typeface="+mj-lt"/>
              <a:buAutoNum type="arabicPeriod"/>
            </a:pPr>
            <a:r>
              <a:rPr lang="en-US" sz="3500" dirty="0" smtClean="0"/>
              <a:t>Why is it important for Napoleon to create a legend or myth of an encroaching outside force? Name some examples of this in our society or in history?</a:t>
            </a:r>
          </a:p>
          <a:p>
            <a:pPr marL="514350" lvl="0" indent="-514350">
              <a:buFont typeface="+mj-lt"/>
              <a:buAutoNum type="arabicPeriod"/>
            </a:pPr>
            <a:r>
              <a:rPr lang="en-US" sz="3500" dirty="0" smtClean="0"/>
              <a:t>Do you believe the confession of the 4 pigs and the other animals which resulted in their execution? Why or why not?</a:t>
            </a:r>
          </a:p>
          <a:p>
            <a:pPr marL="514350" lvl="0" indent="-514350">
              <a:buFont typeface="+mj-lt"/>
              <a:buAutoNum type="arabicPeriod"/>
            </a:pPr>
            <a:r>
              <a:rPr lang="en-US" sz="3500" dirty="0" smtClean="0"/>
              <a:t>Why do you think the animals confessed to all of those crimes against Animal Farm?</a:t>
            </a:r>
          </a:p>
          <a:p>
            <a:pPr marL="514350" lvl="0" indent="-514350">
              <a:buFont typeface="+mj-lt"/>
              <a:buAutoNum type="arabicPeriod"/>
            </a:pPr>
            <a:r>
              <a:rPr lang="en-US" sz="3500" dirty="0" smtClean="0"/>
              <a:t>From a propaganda standpoint, why was it important to ban the singing of the song </a:t>
            </a:r>
            <a:r>
              <a:rPr lang="en-US" sz="3500" i="1" dirty="0" smtClean="0"/>
              <a:t>Beasts of England</a:t>
            </a:r>
            <a:r>
              <a:rPr lang="en-US" sz="3500" dirty="0" smtClean="0"/>
              <a:t>, and replace it with </a:t>
            </a:r>
            <a:r>
              <a:rPr lang="en-US" sz="3500" i="1" dirty="0" smtClean="0"/>
              <a:t>Animal Farm, Animal Farm</a:t>
            </a:r>
            <a:r>
              <a:rPr lang="en-US" sz="3500" dirty="0" smtClean="0"/>
              <a:t>?”</a:t>
            </a:r>
          </a:p>
          <a:p>
            <a:pPr marL="514350" indent="-514350">
              <a:buFont typeface="+mj-lt"/>
              <a:buAutoNum type="arabicPeriod"/>
            </a:pPr>
            <a:endParaRPr lang="en-US" dirty="0"/>
          </a:p>
        </p:txBody>
      </p:sp>
      <p:sp>
        <p:nvSpPr>
          <p:cNvPr id="4" name="TextBox 3"/>
          <p:cNvSpPr txBox="1"/>
          <p:nvPr/>
        </p:nvSpPr>
        <p:spPr>
          <a:xfrm>
            <a:off x="5943600" y="5715000"/>
            <a:ext cx="2590800" cy="83099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Third Person,      No Contractions</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5726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Thursday, 11 April 2019</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pPr marL="0" indent="0">
              <a:buNone/>
            </a:pPr>
            <a:r>
              <a:rPr lang="en-US" sz="2400" b="1" u="sng" dirty="0" smtClean="0">
                <a:effectLst>
                  <a:outerShdw blurRad="38100" dist="38100" dir="2700000" algn="tl">
                    <a:srgbClr val="000000">
                      <a:alpha val="43137"/>
                    </a:srgbClr>
                  </a:outerShdw>
                </a:effectLst>
              </a:rPr>
              <a:t>SWBAT</a:t>
            </a:r>
            <a:r>
              <a:rPr lang="en-US" sz="2400" b="1" dirty="0" smtClean="0"/>
              <a:t>…</a:t>
            </a:r>
            <a:endParaRPr lang="en-US" sz="2400" b="1" dirty="0"/>
          </a:p>
          <a:p>
            <a:pPr marL="0" indent="0">
              <a:buNone/>
            </a:pPr>
            <a:r>
              <a:rPr lang="en-US" sz="2400" dirty="0"/>
              <a:t>Write a well-constructed paragraph using textual evidence and compound sentences</a:t>
            </a:r>
            <a:r>
              <a:rPr lang="en-US" sz="2400" dirty="0" smtClean="0"/>
              <a:t>.</a:t>
            </a:r>
            <a:endParaRPr lang="en-US" sz="2400" b="1" u="sng" dirty="0" smtClean="0">
              <a:effectLst>
                <a:outerShdw blurRad="38100" dist="38100" dir="2700000" algn="tl">
                  <a:srgbClr val="000000">
                    <a:alpha val="43137"/>
                  </a:srgbClr>
                </a:outerShdw>
              </a:effectLst>
            </a:endParaRPr>
          </a:p>
          <a:p>
            <a:pPr marL="0" indent="0">
              <a:buNone/>
            </a:pPr>
            <a:r>
              <a:rPr lang="en-US" sz="2400" b="1" u="sng" dirty="0" smtClean="0">
                <a:effectLst>
                  <a:outerShdw blurRad="38100" dist="38100" dir="2700000" algn="tl">
                    <a:srgbClr val="000000">
                      <a:alpha val="43137"/>
                    </a:srgbClr>
                  </a:outerShdw>
                </a:effectLst>
              </a:rPr>
              <a:t>WARM-UP</a:t>
            </a:r>
            <a:r>
              <a:rPr lang="en-US" sz="2400" b="1" dirty="0" smtClean="0">
                <a:effectLst>
                  <a:outerShdw blurRad="38100" dist="38100" dir="2700000" algn="tl">
                    <a:srgbClr val="000000">
                      <a:alpha val="43137"/>
                    </a:srgbClr>
                  </a:outerShdw>
                </a:effectLst>
              </a:rPr>
              <a:t> </a:t>
            </a:r>
          </a:p>
          <a:p>
            <a:pPr marL="457200" indent="-457200">
              <a:buFont typeface="+mj-lt"/>
              <a:buAutoNum type="arabicPeriod"/>
            </a:pPr>
            <a:r>
              <a:rPr lang="en-US" sz="2400" dirty="0" smtClean="0"/>
              <a:t>After copying the agenda, prepare to write down the AF Ch. 7 Discussion Question you will be answering.</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sz="2400" b="1" u="sng" dirty="0" smtClean="0">
                <a:effectLst>
                  <a:outerShdw blurRad="38100" dist="38100" dir="2700000" algn="tl">
                    <a:srgbClr val="000000">
                      <a:alpha val="43137"/>
                    </a:srgbClr>
                  </a:outerShdw>
                </a:effectLst>
              </a:rPr>
              <a:t>AGENDA</a:t>
            </a:r>
          </a:p>
          <a:p>
            <a:pPr marL="457200" indent="-457200">
              <a:buFont typeface="+mj-lt"/>
              <a:buAutoNum type="arabicPeriod"/>
            </a:pPr>
            <a:r>
              <a:rPr lang="en-US" sz="2400" dirty="0"/>
              <a:t>AF Ch. 7 Discussion Q.s</a:t>
            </a:r>
          </a:p>
          <a:p>
            <a:pPr marL="457200" indent="-457200">
              <a:buFont typeface="+mj-lt"/>
              <a:buAutoNum type="arabicPeriod"/>
            </a:pPr>
            <a:r>
              <a:rPr lang="en-US" sz="2400" dirty="0" smtClean="0"/>
              <a:t>Read AF Ch. 8</a:t>
            </a:r>
          </a:p>
          <a:p>
            <a:pPr marL="0" indent="0">
              <a:buNone/>
            </a:pPr>
            <a:endParaRPr lang="en-US" sz="2400" b="1" u="sng" dirty="0" smtClean="0">
              <a:solidFill>
                <a:srgbClr val="FFFF00"/>
              </a:solidFill>
              <a:effectLst>
                <a:outerShdw blurRad="38100" dist="38100" dir="2700000" algn="tl">
                  <a:srgbClr val="000000">
                    <a:alpha val="43137"/>
                  </a:srgbClr>
                </a:outerShdw>
              </a:effectLst>
            </a:endParaRPr>
          </a:p>
          <a:p>
            <a:pPr marL="0" indent="0">
              <a:buNone/>
            </a:pPr>
            <a:r>
              <a:rPr lang="en-US" sz="2400" b="1" u="sng" dirty="0" smtClean="0">
                <a:solidFill>
                  <a:srgbClr val="FFFF00"/>
                </a:solidFill>
                <a:effectLst>
                  <a:outerShdw blurRad="38100" dist="38100" dir="2700000" algn="tl">
                    <a:srgbClr val="000000">
                      <a:alpha val="43137"/>
                    </a:srgbClr>
                  </a:outerShdw>
                </a:effectLst>
              </a:rPr>
              <a:t>DUE DATES</a:t>
            </a:r>
          </a:p>
          <a:p>
            <a:pPr marL="0" indent="0">
              <a:buFont typeface="Wingdings"/>
              <a:buChar char="Ø"/>
            </a:pPr>
            <a:r>
              <a:rPr lang="en-US" sz="2100" b="1" dirty="0">
                <a:solidFill>
                  <a:srgbClr val="FFFF00"/>
                </a:solidFill>
              </a:rPr>
              <a:t> </a:t>
            </a:r>
            <a:r>
              <a:rPr lang="en-US" sz="2000" b="1" dirty="0" smtClean="0">
                <a:solidFill>
                  <a:srgbClr val="FFFF00"/>
                </a:solidFill>
              </a:rPr>
              <a:t>Today: </a:t>
            </a:r>
            <a:r>
              <a:rPr lang="en-US" sz="2000" b="1" dirty="0">
                <a:solidFill>
                  <a:srgbClr val="FFFF00"/>
                </a:solidFill>
              </a:rPr>
              <a:t>AF Ch. 7 Annotations </a:t>
            </a:r>
            <a:r>
              <a:rPr lang="en-US" sz="2000" b="1" dirty="0" smtClean="0">
                <a:solidFill>
                  <a:srgbClr val="FFFF00"/>
                </a:solidFill>
              </a:rPr>
              <a:t> (</a:t>
            </a:r>
            <a:r>
              <a:rPr lang="en-US" sz="2000" b="1" dirty="0">
                <a:solidFill>
                  <a:srgbClr val="FFFF00"/>
                </a:solidFill>
              </a:rPr>
              <a:t>DOK 1-3)</a:t>
            </a:r>
          </a:p>
          <a:p>
            <a:pPr marL="0" indent="0">
              <a:buFont typeface="Wingdings"/>
              <a:buChar char="Ø"/>
            </a:pPr>
            <a:r>
              <a:rPr lang="en-US" sz="2000" b="1" dirty="0" smtClean="0">
                <a:solidFill>
                  <a:srgbClr val="FFFF00"/>
                </a:solidFill>
              </a:rPr>
              <a:t> F</a:t>
            </a:r>
            <a:r>
              <a:rPr lang="en-US" sz="2000" b="1" dirty="0">
                <a:solidFill>
                  <a:srgbClr val="FFFF00"/>
                </a:solidFill>
              </a:rPr>
              <a:t>, 12Apr2019: Notebook Check #4 (18-22Mar and 8-12Apr</a:t>
            </a:r>
            <a:r>
              <a:rPr lang="en-US" sz="2000" b="1" dirty="0" smtClean="0">
                <a:solidFill>
                  <a:srgbClr val="FFFF00"/>
                </a:solidFill>
              </a:rPr>
              <a:t>)</a:t>
            </a:r>
          </a:p>
          <a:p>
            <a:pPr marL="0" indent="0">
              <a:buFont typeface="Wingdings"/>
              <a:buChar char="Ø"/>
            </a:pPr>
            <a:r>
              <a:rPr lang="en-US" sz="2000" b="1" dirty="0">
                <a:solidFill>
                  <a:srgbClr val="FFFF00"/>
                </a:solidFill>
              </a:rPr>
              <a:t>F</a:t>
            </a:r>
            <a:r>
              <a:rPr lang="en-US" sz="2000" b="1" dirty="0" smtClean="0">
                <a:solidFill>
                  <a:srgbClr val="FFFF00"/>
                </a:solidFill>
              </a:rPr>
              <a:t>, 12Apr2019: AF Ch. 8 Annotations (DOK 1-3)</a:t>
            </a:r>
            <a:endParaRPr lang="en-US" sz="2000" b="1" dirty="0">
              <a:solidFill>
                <a:srgbClr val="FFFF00"/>
              </a:solidFill>
            </a:endParaRPr>
          </a:p>
          <a:p>
            <a:pPr marL="0" indent="0">
              <a:buFont typeface="Wingdings"/>
              <a:buChar char="Ø"/>
            </a:pPr>
            <a:endParaRPr lang="en-US" sz="2100" b="1" dirty="0" smtClean="0">
              <a:solidFill>
                <a:srgbClr val="FFFF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7200" y="152400"/>
            <a:ext cx="965200" cy="1447800"/>
          </a:xfrm>
          <a:prstGeom prst="rect">
            <a:avLst/>
          </a:prstGeom>
          <a:noFill/>
        </p:spPr>
      </p:pic>
    </p:spTree>
    <p:extLst>
      <p:ext uri="{BB962C8B-B14F-4D97-AF65-F5344CB8AC3E}">
        <p14:creationId xmlns:p14="http://schemas.microsoft.com/office/powerpoint/2010/main" val="229220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 Ch. 7 Discussion Questions</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b="1" dirty="0" smtClean="0">
                <a:solidFill>
                  <a:srgbClr val="FFFF00"/>
                </a:solidFill>
                <a:effectLst>
                  <a:outerShdw blurRad="38100" dist="38100" dir="2700000" algn="tl">
                    <a:srgbClr val="000000">
                      <a:alpha val="43137"/>
                    </a:srgbClr>
                  </a:outerShdw>
                </a:effectLst>
              </a:rPr>
              <a:t>Instructions</a:t>
            </a:r>
            <a:r>
              <a:rPr lang="en-US" dirty="0" smtClean="0"/>
              <a:t>:</a:t>
            </a:r>
          </a:p>
          <a:p>
            <a:pPr marL="514350" indent="-514350">
              <a:buClr>
                <a:schemeClr val="tx1"/>
              </a:buClr>
              <a:buFont typeface="+mj-lt"/>
              <a:buAutoNum type="arabicPeriod"/>
            </a:pPr>
            <a:r>
              <a:rPr lang="en-US" dirty="0"/>
              <a:t>Answer each question </a:t>
            </a:r>
            <a:r>
              <a:rPr lang="en-US" dirty="0" smtClean="0"/>
              <a:t>in </a:t>
            </a:r>
            <a:r>
              <a:rPr lang="en-US" dirty="0" smtClean="0">
                <a:solidFill>
                  <a:srgbClr val="FFFF00"/>
                </a:solidFill>
              </a:rPr>
              <a:t>one</a:t>
            </a:r>
            <a:r>
              <a:rPr lang="en-US" dirty="0" smtClean="0"/>
              <a:t> </a:t>
            </a:r>
            <a:r>
              <a:rPr lang="en-US" dirty="0">
                <a:solidFill>
                  <a:srgbClr val="FFFF00"/>
                </a:solidFill>
              </a:rPr>
              <a:t>half </a:t>
            </a:r>
            <a:r>
              <a:rPr lang="en-US" dirty="0" smtClean="0">
                <a:solidFill>
                  <a:srgbClr val="FFFF00"/>
                </a:solidFill>
              </a:rPr>
              <a:t>to one full page </a:t>
            </a:r>
            <a:r>
              <a:rPr lang="en-US" dirty="0"/>
              <a:t>(handwritten</a:t>
            </a:r>
            <a:r>
              <a:rPr lang="en-US" dirty="0" smtClean="0"/>
              <a:t>).</a:t>
            </a:r>
            <a:endParaRPr lang="en-US" dirty="0"/>
          </a:p>
          <a:p>
            <a:pPr marL="514350" indent="-514350">
              <a:buClr>
                <a:schemeClr val="tx1"/>
              </a:buClr>
              <a:buFont typeface="+mj-lt"/>
              <a:buAutoNum type="arabicPeriod"/>
            </a:pPr>
            <a:r>
              <a:rPr lang="en-US" dirty="0"/>
              <a:t>Provide at least </a:t>
            </a:r>
            <a:r>
              <a:rPr lang="en-US" dirty="0">
                <a:solidFill>
                  <a:srgbClr val="FFFF00"/>
                </a:solidFill>
              </a:rPr>
              <a:t>2 pieces </a:t>
            </a:r>
            <a:r>
              <a:rPr lang="en-US" dirty="0"/>
              <a:t>of textual </a:t>
            </a:r>
            <a:r>
              <a:rPr lang="en-US" dirty="0">
                <a:solidFill>
                  <a:srgbClr val="FFFF00"/>
                </a:solidFill>
              </a:rPr>
              <a:t>evidence</a:t>
            </a:r>
            <a:r>
              <a:rPr lang="en-US" dirty="0"/>
              <a:t> (cite using MLA).</a:t>
            </a:r>
          </a:p>
          <a:p>
            <a:pPr marL="514350" indent="-514350">
              <a:buClr>
                <a:schemeClr val="tx1"/>
              </a:buClr>
              <a:buFont typeface="+mj-lt"/>
              <a:buAutoNum type="arabicPeriod"/>
            </a:pPr>
            <a:r>
              <a:rPr lang="en-US" dirty="0"/>
              <a:t>Use </a:t>
            </a:r>
            <a:r>
              <a:rPr lang="en-US" dirty="0">
                <a:solidFill>
                  <a:srgbClr val="FFFF00"/>
                </a:solidFill>
              </a:rPr>
              <a:t>1 vocabulary word </a:t>
            </a:r>
            <a:r>
              <a:rPr lang="en-US" dirty="0"/>
              <a:t>from Ch. 8 in your </a:t>
            </a:r>
            <a:r>
              <a:rPr lang="en-US" dirty="0" smtClean="0"/>
              <a:t>answer (be sure to </a:t>
            </a:r>
            <a:r>
              <a:rPr lang="en-US" u="sng" dirty="0" smtClean="0"/>
              <a:t>underline</a:t>
            </a:r>
            <a:r>
              <a:rPr lang="en-US" dirty="0" smtClean="0"/>
              <a:t>)</a:t>
            </a:r>
            <a:endParaRPr lang="en-US" dirty="0"/>
          </a:p>
        </p:txBody>
      </p:sp>
      <p:sp>
        <p:nvSpPr>
          <p:cNvPr id="4" name="TextBox 3"/>
          <p:cNvSpPr txBox="1"/>
          <p:nvPr/>
        </p:nvSpPr>
        <p:spPr>
          <a:xfrm>
            <a:off x="6019800" y="5257800"/>
            <a:ext cx="27432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BE SURE TO USE FANBOYS!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3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 Ch. 7 Discussion Questions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700" b="1" dirty="0" smtClean="0">
                <a:solidFill>
                  <a:srgbClr val="FFFF00"/>
                </a:solidFill>
                <a:effectLst>
                  <a:outerShdw blurRad="38100" dist="38100" dir="2700000" algn="tl">
                    <a:srgbClr val="000000">
                      <a:alpha val="43137"/>
                    </a:srgbClr>
                  </a:outerShdw>
                </a:effectLst>
              </a:rPr>
              <a:t>Answer 1 of the following in complete sentences:</a:t>
            </a:r>
          </a:p>
          <a:p>
            <a:pPr>
              <a:buNone/>
            </a:pPr>
            <a:endParaRPr lang="en-US" sz="3500" b="1" dirty="0" smtClean="0">
              <a:solidFill>
                <a:srgbClr val="FFFF00"/>
              </a:solidFill>
              <a:effectLst>
                <a:outerShdw blurRad="38100" dist="38100" dir="2700000" algn="tl">
                  <a:srgbClr val="000000">
                    <a:alpha val="43137"/>
                  </a:srgbClr>
                </a:outerShdw>
              </a:effectLst>
            </a:endParaRPr>
          </a:p>
          <a:p>
            <a:pPr marL="514350" lvl="0" indent="-514350">
              <a:buFont typeface="+mj-lt"/>
              <a:buAutoNum type="arabicPeriod"/>
            </a:pPr>
            <a:r>
              <a:rPr lang="en-US" sz="3500" dirty="0" smtClean="0"/>
              <a:t>Why is it important for Napoleon to create a legend or myth of an encroaching outside force? Name some examples of this in our society or in history?</a:t>
            </a:r>
          </a:p>
          <a:p>
            <a:pPr marL="514350" lvl="0" indent="-514350">
              <a:buFont typeface="+mj-lt"/>
              <a:buAutoNum type="arabicPeriod"/>
            </a:pPr>
            <a:r>
              <a:rPr lang="en-US" sz="3500" dirty="0" smtClean="0"/>
              <a:t>Do you believe the confession of the 4 pigs and the other animals which resulted in their execution? Why or why not?</a:t>
            </a:r>
          </a:p>
          <a:p>
            <a:pPr marL="514350" lvl="0" indent="-514350">
              <a:buFont typeface="+mj-lt"/>
              <a:buAutoNum type="arabicPeriod"/>
            </a:pPr>
            <a:r>
              <a:rPr lang="en-US" sz="3500" dirty="0" smtClean="0"/>
              <a:t>Why do you think the animals confessed to all of those crimes against Animal Farm?</a:t>
            </a:r>
          </a:p>
          <a:p>
            <a:pPr marL="514350" lvl="0" indent="-514350">
              <a:buFont typeface="+mj-lt"/>
              <a:buAutoNum type="arabicPeriod"/>
            </a:pPr>
            <a:r>
              <a:rPr lang="en-US" sz="3500" dirty="0" smtClean="0"/>
              <a:t>From a propaganda standpoint, why was it important to ban the singing of the song </a:t>
            </a:r>
            <a:r>
              <a:rPr lang="en-US" sz="3500" i="1" dirty="0" smtClean="0"/>
              <a:t>Beasts of England</a:t>
            </a:r>
            <a:r>
              <a:rPr lang="en-US" sz="3500" dirty="0" smtClean="0"/>
              <a:t>, and replace it with </a:t>
            </a:r>
            <a:r>
              <a:rPr lang="en-US" sz="3500" i="1" dirty="0" smtClean="0"/>
              <a:t>Animal Farm, Animal Farm</a:t>
            </a:r>
            <a:r>
              <a:rPr lang="en-US" sz="3500" dirty="0" smtClean="0"/>
              <a:t>?”</a:t>
            </a:r>
          </a:p>
          <a:p>
            <a:pPr marL="514350" indent="-514350">
              <a:buFont typeface="+mj-lt"/>
              <a:buAutoNum type="arabicPeriod"/>
            </a:pPr>
            <a:endParaRPr lang="en-US" dirty="0"/>
          </a:p>
        </p:txBody>
      </p:sp>
      <p:sp>
        <p:nvSpPr>
          <p:cNvPr id="4" name="TextBox 3"/>
          <p:cNvSpPr txBox="1"/>
          <p:nvPr/>
        </p:nvSpPr>
        <p:spPr>
          <a:xfrm>
            <a:off x="5943600" y="5715000"/>
            <a:ext cx="2590800" cy="83099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Third Person,      No Contractions</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97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a:lnSpc>
                <a:spcPct val="150000"/>
              </a:lnSpc>
            </a:pPr>
            <a:r>
              <a:rPr lang="en-US" dirty="0" smtClean="0"/>
              <a:t>Finish </a:t>
            </a:r>
            <a:r>
              <a:rPr lang="en-US" dirty="0" smtClean="0">
                <a:solidFill>
                  <a:srgbClr val="FFFF00"/>
                </a:solidFill>
              </a:rPr>
              <a:t>reading</a:t>
            </a:r>
            <a:r>
              <a:rPr lang="en-US" dirty="0" smtClean="0"/>
              <a:t> AF Ch. 8</a:t>
            </a:r>
          </a:p>
          <a:p>
            <a:pPr>
              <a:lnSpc>
                <a:spcPct val="150000"/>
              </a:lnSpc>
              <a:buClr>
                <a:schemeClr val="tx1"/>
              </a:buClr>
            </a:pPr>
            <a:r>
              <a:rPr lang="en-US" dirty="0" smtClean="0">
                <a:solidFill>
                  <a:srgbClr val="FFFF00"/>
                </a:solidFill>
              </a:rPr>
              <a:t>Annotate</a:t>
            </a:r>
            <a:r>
              <a:rPr lang="en-US" dirty="0" smtClean="0"/>
              <a:t> AF Ch. 8</a:t>
            </a:r>
          </a:p>
          <a:p>
            <a:pPr>
              <a:lnSpc>
                <a:spcPct val="150000"/>
              </a:lnSpc>
            </a:pPr>
            <a:r>
              <a:rPr lang="en-US" dirty="0" smtClean="0"/>
              <a:t>We will have a </a:t>
            </a:r>
            <a:r>
              <a:rPr lang="en-US" dirty="0" smtClean="0">
                <a:solidFill>
                  <a:srgbClr val="FFFF00"/>
                </a:solidFill>
              </a:rPr>
              <a:t>quiz</a:t>
            </a:r>
            <a:r>
              <a:rPr lang="en-US" dirty="0" smtClean="0"/>
              <a:t> tomorrow (F, 12Apr2019) on AF Ch. 8</a:t>
            </a:r>
            <a:endParaRPr lang="en-US" dirty="0"/>
          </a:p>
        </p:txBody>
      </p:sp>
    </p:spTree>
    <p:extLst>
      <p:ext uri="{BB962C8B-B14F-4D97-AF65-F5344CB8AC3E}">
        <p14:creationId xmlns:p14="http://schemas.microsoft.com/office/powerpoint/2010/main" val="212247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Friday, 12 April 2019</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pPr marL="0" indent="0">
              <a:buNone/>
            </a:pPr>
            <a:r>
              <a:rPr lang="en-US" sz="2400" b="1" u="sng" dirty="0" smtClean="0">
                <a:effectLst>
                  <a:outerShdw blurRad="38100" dist="38100" dir="2700000" algn="tl">
                    <a:srgbClr val="000000">
                      <a:alpha val="43137"/>
                    </a:srgbClr>
                  </a:outerShdw>
                </a:effectLst>
              </a:rPr>
              <a:t>SWBAT</a:t>
            </a:r>
            <a:r>
              <a:rPr lang="en-US" sz="2400" b="1" dirty="0" smtClean="0"/>
              <a:t>…</a:t>
            </a:r>
            <a:endParaRPr lang="en-US" sz="2400" b="1" dirty="0"/>
          </a:p>
          <a:p>
            <a:pPr marL="0" indent="0">
              <a:buNone/>
            </a:pPr>
            <a:r>
              <a:rPr lang="en-US" sz="2400" dirty="0" smtClean="0"/>
              <a:t>Construct a clear and complete summary of AF Ch. 8.</a:t>
            </a:r>
          </a:p>
          <a:p>
            <a:pPr marL="0" indent="0">
              <a:buNone/>
            </a:pPr>
            <a:endParaRPr lang="en-US" sz="2400" b="1" u="sng" dirty="0" smtClean="0">
              <a:effectLst>
                <a:outerShdw blurRad="38100" dist="38100" dir="2700000" algn="tl">
                  <a:srgbClr val="000000">
                    <a:alpha val="43137"/>
                  </a:srgbClr>
                </a:outerShdw>
              </a:effectLst>
            </a:endParaRPr>
          </a:p>
          <a:p>
            <a:pPr marL="0" indent="0">
              <a:buNone/>
            </a:pPr>
            <a:r>
              <a:rPr lang="en-US" sz="2400" b="1" u="sng" dirty="0" smtClean="0">
                <a:effectLst>
                  <a:outerShdw blurRad="38100" dist="38100" dir="2700000" algn="tl">
                    <a:srgbClr val="000000">
                      <a:alpha val="43137"/>
                    </a:srgbClr>
                  </a:outerShdw>
                </a:effectLst>
              </a:rPr>
              <a:t>WARM-UP</a:t>
            </a:r>
            <a:r>
              <a:rPr lang="en-US" sz="2400" b="1" dirty="0" smtClean="0">
                <a:effectLst>
                  <a:outerShdw blurRad="38100" dist="38100" dir="2700000" algn="tl">
                    <a:srgbClr val="000000">
                      <a:alpha val="43137"/>
                    </a:srgbClr>
                  </a:outerShdw>
                </a:effectLst>
              </a:rPr>
              <a:t> </a:t>
            </a:r>
          </a:p>
          <a:p>
            <a:pPr marL="457200" indent="-457200">
              <a:buFont typeface="+mj-lt"/>
              <a:buAutoNum type="arabicPeriod"/>
            </a:pPr>
            <a:r>
              <a:rPr lang="en-US" sz="2400" dirty="0"/>
              <a:t>C</a:t>
            </a:r>
            <a:r>
              <a:rPr lang="en-US" sz="2400" dirty="0" smtClean="0"/>
              <a:t>omplicity </a:t>
            </a:r>
            <a:r>
              <a:rPr lang="en-US" sz="2400" dirty="0"/>
              <a:t>(</a:t>
            </a:r>
            <a:r>
              <a:rPr lang="en-US" sz="2400" dirty="0" smtClean="0"/>
              <a:t>n.) </a:t>
            </a:r>
            <a:endParaRPr lang="en-US" sz="2400" dirty="0"/>
          </a:p>
          <a:p>
            <a:pPr marL="457200" indent="-457200">
              <a:buFont typeface="+mj-lt"/>
              <a:buAutoNum type="arabicPeriod"/>
            </a:pPr>
            <a:r>
              <a:rPr lang="en-US" sz="2400" dirty="0"/>
              <a:t>D</a:t>
            </a:r>
            <a:r>
              <a:rPr lang="en-US" sz="2400" dirty="0" smtClean="0"/>
              <a:t>emeanor </a:t>
            </a:r>
            <a:r>
              <a:rPr lang="en-US" sz="2400" dirty="0"/>
              <a:t>(</a:t>
            </a:r>
            <a:r>
              <a:rPr lang="en-US" sz="2400" dirty="0" smtClean="0"/>
              <a:t>n.)</a:t>
            </a:r>
          </a:p>
          <a:p>
            <a:pPr marL="457200" indent="-457200">
              <a:buFont typeface="+mj-lt"/>
              <a:buAutoNum type="arabicPeriod"/>
            </a:pPr>
            <a:r>
              <a:rPr lang="en-US" sz="2400" dirty="0"/>
              <a:t>S</a:t>
            </a:r>
            <a:r>
              <a:rPr lang="en-US" sz="2400" dirty="0" smtClean="0"/>
              <a:t>uperannuated </a:t>
            </a:r>
            <a:r>
              <a:rPr lang="en-US" sz="2400" dirty="0"/>
              <a:t>(</a:t>
            </a:r>
            <a:r>
              <a:rPr lang="en-US" sz="2400" dirty="0" smtClean="0"/>
              <a:t>adj.)</a:t>
            </a:r>
          </a:p>
          <a:p>
            <a:pPr marL="457200" indent="-457200">
              <a:buFont typeface="+mj-lt"/>
              <a:buAutoNum type="arabicPeriod"/>
            </a:pPr>
            <a:r>
              <a:rPr lang="en-US" sz="2400" dirty="0"/>
              <a:t>K</a:t>
            </a:r>
            <a:r>
              <a:rPr lang="en-US" sz="2400" dirty="0" smtClean="0"/>
              <a:t>nacker </a:t>
            </a:r>
            <a:r>
              <a:rPr lang="en-US" sz="2400" dirty="0"/>
              <a:t>(</a:t>
            </a:r>
            <a:r>
              <a:rPr lang="en-US" sz="2400" dirty="0" smtClean="0"/>
              <a:t>n.)</a:t>
            </a:r>
          </a:p>
          <a:p>
            <a:pPr marL="457200" indent="-457200">
              <a:buFont typeface="+mj-lt"/>
              <a:buAutoNum type="arabicPeriod"/>
            </a:pPr>
            <a:r>
              <a:rPr lang="en-US" sz="2400" dirty="0"/>
              <a:t>S</a:t>
            </a:r>
            <a:r>
              <a:rPr lang="en-US" sz="2400" dirty="0" smtClean="0"/>
              <a:t>pontaneous </a:t>
            </a:r>
            <a:r>
              <a:rPr lang="en-US" sz="2400" dirty="0"/>
              <a:t>(</a:t>
            </a:r>
            <a:r>
              <a:rPr lang="en-US" sz="2400" dirty="0" smtClean="0"/>
              <a:t>adj.)</a:t>
            </a:r>
            <a:endParaRPr lang="en-US" sz="2400" dirty="0"/>
          </a:p>
        </p:txBody>
      </p:sp>
      <p:sp>
        <p:nvSpPr>
          <p:cNvPr id="4" name="Content Placeholder 3"/>
          <p:cNvSpPr>
            <a:spLocks noGrp="1"/>
          </p:cNvSpPr>
          <p:nvPr>
            <p:ph sz="half" idx="2"/>
          </p:nvPr>
        </p:nvSpPr>
        <p:spPr/>
        <p:txBody>
          <a:bodyPr>
            <a:normAutofit lnSpcReduction="10000"/>
          </a:bodyPr>
          <a:lstStyle/>
          <a:p>
            <a:pPr marL="0" indent="0">
              <a:buNone/>
            </a:pPr>
            <a:r>
              <a:rPr lang="en-US" sz="2400" b="1" u="sng" dirty="0" smtClean="0">
                <a:effectLst>
                  <a:outerShdw blurRad="38100" dist="38100" dir="2700000" algn="tl">
                    <a:srgbClr val="000000">
                      <a:alpha val="43137"/>
                    </a:srgbClr>
                  </a:outerShdw>
                </a:effectLst>
              </a:rPr>
              <a:t>AGENDA</a:t>
            </a:r>
          </a:p>
          <a:p>
            <a:pPr marL="457200" indent="-457200">
              <a:buFont typeface="+mj-lt"/>
              <a:buAutoNum type="arabicPeriod"/>
            </a:pPr>
            <a:r>
              <a:rPr lang="en-US" sz="2400" dirty="0" smtClean="0"/>
              <a:t>AF Ch. 8 Quiz</a:t>
            </a:r>
          </a:p>
          <a:p>
            <a:pPr marL="457200" indent="-457200">
              <a:buFont typeface="+mj-lt"/>
              <a:buAutoNum type="arabicPeriod"/>
            </a:pPr>
            <a:r>
              <a:rPr lang="en-US" sz="2400" dirty="0" smtClean="0"/>
              <a:t>Read AF Ch. 9</a:t>
            </a:r>
          </a:p>
          <a:p>
            <a:pPr marL="457200" indent="-457200">
              <a:buFont typeface="+mj-lt"/>
              <a:buAutoNum type="arabicPeriod"/>
            </a:pPr>
            <a:r>
              <a:rPr lang="en-US" sz="2400" dirty="0" smtClean="0"/>
              <a:t>AF Ch. 9 Exit Ticket</a:t>
            </a:r>
          </a:p>
          <a:p>
            <a:pPr marL="0" indent="0">
              <a:buNone/>
            </a:pPr>
            <a:endParaRPr lang="en-US" sz="2400" b="1" u="sng" dirty="0" smtClean="0">
              <a:solidFill>
                <a:srgbClr val="FFFF00"/>
              </a:solidFill>
              <a:effectLst>
                <a:outerShdw blurRad="38100" dist="38100" dir="2700000" algn="tl">
                  <a:srgbClr val="000000">
                    <a:alpha val="43137"/>
                  </a:srgbClr>
                </a:outerShdw>
              </a:effectLst>
            </a:endParaRPr>
          </a:p>
          <a:p>
            <a:pPr marL="0" indent="0">
              <a:buNone/>
            </a:pPr>
            <a:r>
              <a:rPr lang="en-US" sz="2400" b="1" u="sng" dirty="0" smtClean="0">
                <a:solidFill>
                  <a:srgbClr val="FFFF00"/>
                </a:solidFill>
                <a:effectLst>
                  <a:outerShdw blurRad="38100" dist="38100" dir="2700000" algn="tl">
                    <a:srgbClr val="000000">
                      <a:alpha val="43137"/>
                    </a:srgbClr>
                  </a:outerShdw>
                </a:effectLst>
              </a:rPr>
              <a:t>DUE DATES</a:t>
            </a:r>
          </a:p>
          <a:p>
            <a:pPr marL="0" indent="0">
              <a:buFont typeface="Wingdings"/>
              <a:buChar char="Ø"/>
            </a:pPr>
            <a:r>
              <a:rPr lang="en-US" sz="2000" b="1" dirty="0" smtClean="0">
                <a:solidFill>
                  <a:srgbClr val="FFFF00"/>
                </a:solidFill>
              </a:rPr>
              <a:t> Today: </a:t>
            </a:r>
            <a:r>
              <a:rPr lang="en-US" sz="2000" b="1" dirty="0">
                <a:solidFill>
                  <a:srgbClr val="FFFF00"/>
                </a:solidFill>
              </a:rPr>
              <a:t>Notebook Check #4 (18-22Mar and 8-12Apr</a:t>
            </a:r>
            <a:r>
              <a:rPr lang="en-US" sz="2000" b="1" dirty="0" smtClean="0">
                <a:solidFill>
                  <a:srgbClr val="FFFF00"/>
                </a:solidFill>
              </a:rPr>
              <a:t>)</a:t>
            </a:r>
          </a:p>
          <a:p>
            <a:pPr marL="0" indent="0">
              <a:buFont typeface="Wingdings"/>
              <a:buChar char="Ø"/>
            </a:pPr>
            <a:r>
              <a:rPr lang="en-US" sz="2000" b="1" dirty="0">
                <a:solidFill>
                  <a:srgbClr val="FFFF00"/>
                </a:solidFill>
              </a:rPr>
              <a:t> </a:t>
            </a:r>
            <a:r>
              <a:rPr lang="en-US" sz="2000" b="1" dirty="0" smtClean="0">
                <a:solidFill>
                  <a:srgbClr val="FFFF00"/>
                </a:solidFill>
              </a:rPr>
              <a:t>Today: </a:t>
            </a:r>
            <a:r>
              <a:rPr lang="en-US" sz="2000" b="1" dirty="0">
                <a:solidFill>
                  <a:srgbClr val="FFFF00"/>
                </a:solidFill>
              </a:rPr>
              <a:t>AF Ch. 8 Annotations (DOK 1-3</a:t>
            </a:r>
            <a:r>
              <a:rPr lang="en-US" sz="2000" b="1" dirty="0" smtClean="0">
                <a:solidFill>
                  <a:srgbClr val="FFFF00"/>
                </a:solidFill>
              </a:rPr>
              <a:t>) </a:t>
            </a:r>
          </a:p>
          <a:p>
            <a:pPr marL="0" indent="0">
              <a:buFont typeface="Wingdings"/>
              <a:buChar char="Ø"/>
            </a:pPr>
            <a:r>
              <a:rPr lang="en-US" sz="2000" b="1" dirty="0" smtClean="0">
                <a:solidFill>
                  <a:srgbClr val="FFFF00"/>
                </a:solidFill>
              </a:rPr>
              <a:t> M, 15Apr2019: AF Ch. 9 Annotations (DOK 1-3)</a:t>
            </a:r>
            <a:endParaRPr lang="en-US" sz="2000" b="1" dirty="0">
              <a:solidFill>
                <a:srgbClr val="FFFF00"/>
              </a:solidFill>
            </a:endParaRPr>
          </a:p>
          <a:p>
            <a:pPr marL="0" indent="0">
              <a:buFont typeface="Wingdings"/>
              <a:buChar char="Ø"/>
            </a:pPr>
            <a:endParaRPr lang="en-US" sz="2100" b="1" dirty="0" smtClean="0">
              <a:solidFill>
                <a:srgbClr val="FFFF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7200" y="152400"/>
            <a:ext cx="965200" cy="1447800"/>
          </a:xfrm>
          <a:prstGeom prst="rect">
            <a:avLst/>
          </a:prstGeom>
          <a:noFill/>
        </p:spPr>
      </p:pic>
    </p:spTree>
    <p:extLst>
      <p:ext uri="{BB962C8B-B14F-4D97-AF65-F5344CB8AC3E}">
        <p14:creationId xmlns:p14="http://schemas.microsoft.com/office/powerpoint/2010/main" val="235322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 Ch. </a:t>
            </a:r>
            <a:r>
              <a:rPr lang="en-US" dirty="0"/>
              <a:t>7</a:t>
            </a:r>
            <a:r>
              <a:rPr lang="en-US" dirty="0" smtClean="0"/>
              <a:t> Vocabulary</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Clr>
                <a:schemeClr val="tx1"/>
              </a:buClr>
              <a:buFont typeface="+mj-lt"/>
              <a:buAutoNum type="arabicPeriod"/>
            </a:pPr>
            <a:r>
              <a:rPr lang="en-US" dirty="0" smtClean="0">
                <a:solidFill>
                  <a:srgbClr val="FFFF00"/>
                </a:solidFill>
              </a:rPr>
              <a:t>Attribute (v.) </a:t>
            </a:r>
            <a:r>
              <a:rPr lang="en-US" dirty="0" smtClean="0"/>
              <a:t>– </a:t>
            </a:r>
            <a:r>
              <a:rPr lang="en-US" dirty="0"/>
              <a:t>to regard something as being caused by</a:t>
            </a:r>
          </a:p>
          <a:p>
            <a:pPr marL="457200" indent="-457200">
              <a:buClr>
                <a:schemeClr val="tx1"/>
              </a:buClr>
              <a:buFont typeface="+mj-lt"/>
              <a:buAutoNum type="arabicPeriod"/>
            </a:pPr>
            <a:r>
              <a:rPr lang="en-US" dirty="0" smtClean="0">
                <a:solidFill>
                  <a:srgbClr val="FFFF00"/>
                </a:solidFill>
              </a:rPr>
              <a:t>Capitulate (v.) </a:t>
            </a:r>
            <a:r>
              <a:rPr lang="en-US" dirty="0"/>
              <a:t>– surrender</a:t>
            </a:r>
            <a:endParaRPr lang="en-US" dirty="0" smtClean="0"/>
          </a:p>
          <a:p>
            <a:pPr marL="457200" indent="-457200">
              <a:buClr>
                <a:schemeClr val="tx1"/>
              </a:buClr>
              <a:buFont typeface="+mj-lt"/>
              <a:buAutoNum type="arabicPeriod"/>
            </a:pPr>
            <a:r>
              <a:rPr lang="en-US" dirty="0" smtClean="0">
                <a:solidFill>
                  <a:srgbClr val="FFFF00"/>
                </a:solidFill>
              </a:rPr>
              <a:t>Categorically (adv.) </a:t>
            </a:r>
            <a:r>
              <a:rPr lang="en-US" dirty="0"/>
              <a:t>– absolutely</a:t>
            </a:r>
            <a:endParaRPr lang="en-US" dirty="0" smtClean="0"/>
          </a:p>
          <a:p>
            <a:pPr marL="457200" indent="-457200">
              <a:buClr>
                <a:schemeClr val="tx1"/>
              </a:buClr>
              <a:buFont typeface="+mj-lt"/>
              <a:buAutoNum type="arabicPeriod"/>
            </a:pPr>
            <a:r>
              <a:rPr lang="en-US" dirty="0" smtClean="0">
                <a:solidFill>
                  <a:srgbClr val="FFFF00"/>
                </a:solidFill>
              </a:rPr>
              <a:t>Countenance (n.) </a:t>
            </a:r>
            <a:r>
              <a:rPr lang="en-US" dirty="0" smtClean="0"/>
              <a:t>– </a:t>
            </a:r>
            <a:r>
              <a:rPr lang="en-US" dirty="0"/>
              <a:t>facial expression </a:t>
            </a:r>
          </a:p>
          <a:p>
            <a:pPr marL="457200" indent="-457200">
              <a:buClr>
                <a:schemeClr val="tx1"/>
              </a:buClr>
              <a:buFont typeface="+mj-lt"/>
              <a:buAutoNum type="arabicPeriod"/>
            </a:pPr>
            <a:r>
              <a:rPr lang="en-US" dirty="0" smtClean="0">
                <a:solidFill>
                  <a:srgbClr val="FFFF00"/>
                </a:solidFill>
              </a:rPr>
              <a:t>Graphically (adj.) </a:t>
            </a:r>
            <a:r>
              <a:rPr lang="en-US" dirty="0" smtClean="0"/>
              <a:t>– </a:t>
            </a:r>
            <a:r>
              <a:rPr lang="en-US" dirty="0"/>
              <a:t>clearly </a:t>
            </a:r>
            <a:endParaRPr lang="en-US" dirty="0" smtClean="0"/>
          </a:p>
          <a:p>
            <a:pPr marL="457200" indent="-457200">
              <a:buClr>
                <a:schemeClr val="tx1"/>
              </a:buClr>
              <a:buFont typeface="+mj-lt"/>
              <a:buAutoNum type="arabicPeriod"/>
            </a:pPr>
            <a:r>
              <a:rPr lang="en-US" dirty="0" smtClean="0">
                <a:solidFill>
                  <a:srgbClr val="FFFF00"/>
                </a:solidFill>
              </a:rPr>
              <a:t>Incited (v.) </a:t>
            </a:r>
            <a:r>
              <a:rPr lang="en-US" dirty="0" smtClean="0"/>
              <a:t>– </a:t>
            </a:r>
            <a:r>
              <a:rPr lang="en-US" dirty="0"/>
              <a:t>caused </a:t>
            </a:r>
          </a:p>
          <a:p>
            <a:pPr marL="457200" indent="-457200">
              <a:buClr>
                <a:schemeClr val="tx1"/>
              </a:buClr>
              <a:buFont typeface="+mj-lt"/>
              <a:buAutoNum type="arabicPeriod"/>
            </a:pPr>
            <a:r>
              <a:rPr lang="en-US" dirty="0" smtClean="0">
                <a:solidFill>
                  <a:srgbClr val="FFFF00"/>
                </a:solidFill>
              </a:rPr>
              <a:t>Retribution (n.) </a:t>
            </a:r>
            <a:r>
              <a:rPr lang="en-US" dirty="0" smtClean="0"/>
              <a:t>– </a:t>
            </a:r>
            <a:r>
              <a:rPr lang="en-US" dirty="0"/>
              <a:t>punishment, payback </a:t>
            </a:r>
            <a:endParaRPr lang="en-US" dirty="0" smtClean="0"/>
          </a:p>
          <a:p>
            <a:pPr marL="457200" indent="-457200">
              <a:buClr>
                <a:schemeClr val="tx1"/>
              </a:buClr>
              <a:buFont typeface="+mj-lt"/>
              <a:buAutoNum type="arabicPeriod"/>
            </a:pPr>
            <a:r>
              <a:rPr lang="en-US" dirty="0" smtClean="0">
                <a:solidFill>
                  <a:srgbClr val="FFFF00"/>
                </a:solidFill>
              </a:rPr>
              <a:t>Cower (n.) </a:t>
            </a:r>
            <a:r>
              <a:rPr lang="en-US" dirty="0" smtClean="0"/>
              <a:t>– </a:t>
            </a:r>
            <a:r>
              <a:rPr lang="en-US" dirty="0"/>
              <a:t>to crouch or huddle up in </a:t>
            </a:r>
            <a:r>
              <a:rPr lang="en-US" dirty="0" smtClean="0"/>
              <a:t>            fear</a:t>
            </a:r>
            <a:r>
              <a:rPr lang="en-US" dirty="0"/>
              <a:t>, cringe </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5200" y="4298865"/>
            <a:ext cx="1676400" cy="240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Farm Ch. </a:t>
            </a:r>
            <a:r>
              <a:rPr lang="en-US" dirty="0" smtClean="0"/>
              <a:t>9 </a:t>
            </a:r>
            <a:r>
              <a:rPr lang="en-US" dirty="0"/>
              <a:t>Vocabulary</a:t>
            </a:r>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dirty="0" smtClean="0">
                <a:solidFill>
                  <a:srgbClr val="FFFF00"/>
                </a:solidFill>
              </a:rPr>
              <a:t>Complicity</a:t>
            </a:r>
            <a:r>
              <a:rPr lang="en-US" dirty="0" smtClean="0"/>
              <a:t> </a:t>
            </a:r>
            <a:r>
              <a:rPr lang="en-US" dirty="0"/>
              <a:t>(</a:t>
            </a:r>
            <a:r>
              <a:rPr lang="en-US" dirty="0" smtClean="0"/>
              <a:t>n.) </a:t>
            </a:r>
            <a:r>
              <a:rPr lang="en-US" dirty="0"/>
              <a:t>– partnership in wrongdoing</a:t>
            </a:r>
          </a:p>
          <a:p>
            <a:pPr marL="0" indent="0">
              <a:buNone/>
            </a:pPr>
            <a:r>
              <a:rPr lang="en-US" dirty="0"/>
              <a:t>2.  </a:t>
            </a:r>
            <a:r>
              <a:rPr lang="en-US" dirty="0">
                <a:solidFill>
                  <a:srgbClr val="FFFF00"/>
                </a:solidFill>
              </a:rPr>
              <a:t>D</a:t>
            </a:r>
            <a:r>
              <a:rPr lang="en-US" dirty="0" smtClean="0">
                <a:solidFill>
                  <a:srgbClr val="FFFF00"/>
                </a:solidFill>
              </a:rPr>
              <a:t>emeanor</a:t>
            </a:r>
            <a:r>
              <a:rPr lang="en-US" dirty="0" smtClean="0"/>
              <a:t> </a:t>
            </a:r>
            <a:r>
              <a:rPr lang="en-US" dirty="0"/>
              <a:t>(</a:t>
            </a:r>
            <a:r>
              <a:rPr lang="en-US" dirty="0" smtClean="0"/>
              <a:t>n.) </a:t>
            </a:r>
            <a:r>
              <a:rPr lang="en-US" dirty="0"/>
              <a:t>– a way a person looks or acts</a:t>
            </a:r>
          </a:p>
          <a:p>
            <a:pPr marL="0" indent="0">
              <a:buNone/>
            </a:pPr>
            <a:r>
              <a:rPr lang="en-US" dirty="0"/>
              <a:t>3. </a:t>
            </a:r>
            <a:r>
              <a:rPr lang="en-US" dirty="0" smtClean="0"/>
              <a:t> </a:t>
            </a:r>
            <a:r>
              <a:rPr lang="en-US" dirty="0" smtClean="0">
                <a:solidFill>
                  <a:srgbClr val="FFFF00"/>
                </a:solidFill>
              </a:rPr>
              <a:t>Superannuated</a:t>
            </a:r>
            <a:r>
              <a:rPr lang="en-US" dirty="0" smtClean="0"/>
              <a:t> </a:t>
            </a:r>
            <a:r>
              <a:rPr lang="en-US" dirty="0"/>
              <a:t>(</a:t>
            </a:r>
            <a:r>
              <a:rPr lang="en-US" dirty="0" smtClean="0"/>
              <a:t>adj.) </a:t>
            </a:r>
            <a:r>
              <a:rPr lang="en-US" dirty="0"/>
              <a:t>- retired</a:t>
            </a:r>
          </a:p>
          <a:p>
            <a:pPr marL="0" indent="0">
              <a:buNone/>
            </a:pPr>
            <a:r>
              <a:rPr lang="en-US" dirty="0"/>
              <a:t>4.  </a:t>
            </a:r>
            <a:r>
              <a:rPr lang="en-US" dirty="0">
                <a:solidFill>
                  <a:srgbClr val="FFFF00"/>
                </a:solidFill>
              </a:rPr>
              <a:t>K</a:t>
            </a:r>
            <a:r>
              <a:rPr lang="en-US" dirty="0" smtClean="0">
                <a:solidFill>
                  <a:srgbClr val="FFFF00"/>
                </a:solidFill>
              </a:rPr>
              <a:t>nacker</a:t>
            </a:r>
            <a:r>
              <a:rPr lang="en-US" dirty="0" smtClean="0"/>
              <a:t> </a:t>
            </a:r>
            <a:r>
              <a:rPr lang="en-US" dirty="0"/>
              <a:t>(</a:t>
            </a:r>
            <a:r>
              <a:rPr lang="en-US" dirty="0" smtClean="0"/>
              <a:t>n.) – </a:t>
            </a:r>
            <a:r>
              <a:rPr lang="en-US" dirty="0"/>
              <a:t>in England, animal </a:t>
            </a:r>
            <a:r>
              <a:rPr lang="en-US" dirty="0" smtClean="0"/>
              <a:t>slaughterer</a:t>
            </a:r>
            <a:endParaRPr lang="en-US" dirty="0"/>
          </a:p>
          <a:p>
            <a:pPr marL="0" indent="0">
              <a:buNone/>
            </a:pPr>
            <a:r>
              <a:rPr lang="en-US" dirty="0"/>
              <a:t>5.  </a:t>
            </a:r>
            <a:r>
              <a:rPr lang="en-US" dirty="0">
                <a:solidFill>
                  <a:srgbClr val="FFFF00"/>
                </a:solidFill>
              </a:rPr>
              <a:t>S</a:t>
            </a:r>
            <a:r>
              <a:rPr lang="en-US" dirty="0" smtClean="0">
                <a:solidFill>
                  <a:srgbClr val="FFFF00"/>
                </a:solidFill>
              </a:rPr>
              <a:t>pontaneous</a:t>
            </a:r>
            <a:r>
              <a:rPr lang="en-US" dirty="0" smtClean="0"/>
              <a:t> </a:t>
            </a:r>
            <a:r>
              <a:rPr lang="en-US" dirty="0"/>
              <a:t>(</a:t>
            </a:r>
            <a:r>
              <a:rPr lang="en-US" dirty="0" smtClean="0"/>
              <a:t>adj.) </a:t>
            </a:r>
            <a:r>
              <a:rPr lang="en-US" dirty="0"/>
              <a:t>– without planning, spur of the moment</a:t>
            </a:r>
          </a:p>
          <a:p>
            <a:pPr marL="0" indent="0">
              <a:buNone/>
            </a:pPr>
            <a:endParaRPr lang="en-US" dirty="0"/>
          </a:p>
        </p:txBody>
      </p:sp>
    </p:spTree>
    <p:extLst>
      <p:ext uri="{BB962C8B-B14F-4D97-AF65-F5344CB8AC3E}">
        <p14:creationId xmlns:p14="http://schemas.microsoft.com/office/powerpoint/2010/main" val="266299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 Ch. 8 Quiz</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Instructions</a:t>
            </a:r>
            <a:r>
              <a:rPr lang="en-US" dirty="0" smtClean="0"/>
              <a:t>:</a:t>
            </a:r>
          </a:p>
          <a:p>
            <a:pPr marL="514350" indent="-514350">
              <a:lnSpc>
                <a:spcPct val="150000"/>
              </a:lnSpc>
              <a:buFont typeface="+mj-lt"/>
              <a:buAutoNum type="arabicPeriod"/>
            </a:pPr>
            <a:r>
              <a:rPr lang="en-US" dirty="0" smtClean="0"/>
              <a:t>Take out a piece of </a:t>
            </a:r>
            <a:r>
              <a:rPr lang="en-US" dirty="0" smtClean="0">
                <a:solidFill>
                  <a:srgbClr val="FFFF00"/>
                </a:solidFill>
              </a:rPr>
              <a:t>paper</a:t>
            </a:r>
            <a:r>
              <a:rPr lang="en-US" dirty="0" smtClean="0"/>
              <a:t>, write </a:t>
            </a:r>
            <a:r>
              <a:rPr lang="en-US" dirty="0" smtClean="0">
                <a:solidFill>
                  <a:srgbClr val="FFFF00"/>
                </a:solidFill>
              </a:rPr>
              <a:t>title</a:t>
            </a:r>
            <a:r>
              <a:rPr lang="en-US" dirty="0" smtClean="0"/>
              <a:t> and </a:t>
            </a:r>
            <a:r>
              <a:rPr lang="en-US" dirty="0" smtClean="0">
                <a:solidFill>
                  <a:srgbClr val="FFFF00"/>
                </a:solidFill>
              </a:rPr>
              <a:t>NDP</a:t>
            </a:r>
          </a:p>
          <a:p>
            <a:pPr marL="514350" indent="-514350">
              <a:lnSpc>
                <a:spcPct val="150000"/>
              </a:lnSpc>
              <a:buFont typeface="+mj-lt"/>
              <a:buAutoNum type="arabicPeriod"/>
            </a:pPr>
            <a:r>
              <a:rPr lang="en-US" dirty="0" smtClean="0"/>
              <a:t>In 1 paragraph, </a:t>
            </a:r>
            <a:r>
              <a:rPr lang="en-US" dirty="0" smtClean="0">
                <a:solidFill>
                  <a:srgbClr val="FFFF00"/>
                </a:solidFill>
              </a:rPr>
              <a:t>summarize</a:t>
            </a:r>
            <a:r>
              <a:rPr lang="en-US" dirty="0" smtClean="0"/>
              <a:t> Chapter 8 of AF.</a:t>
            </a:r>
          </a:p>
          <a:p>
            <a:pPr marL="514350" indent="-514350">
              <a:lnSpc>
                <a:spcPct val="150000"/>
              </a:lnSpc>
              <a:buFont typeface="+mj-lt"/>
              <a:buAutoNum type="arabicPeriod"/>
            </a:pPr>
            <a:r>
              <a:rPr lang="en-US" dirty="0" smtClean="0"/>
              <a:t>You have </a:t>
            </a:r>
            <a:r>
              <a:rPr lang="en-US" dirty="0" smtClean="0">
                <a:solidFill>
                  <a:srgbClr val="FFFF00"/>
                </a:solidFill>
              </a:rPr>
              <a:t>15 minutes</a:t>
            </a:r>
            <a:r>
              <a:rPr lang="en-US" dirty="0" smtClean="0"/>
              <a:t>.</a:t>
            </a:r>
            <a:endParaRPr lang="en-US" dirty="0"/>
          </a:p>
        </p:txBody>
      </p:sp>
    </p:spTree>
    <p:extLst>
      <p:ext uri="{BB962C8B-B14F-4D97-AF65-F5344CB8AC3E}">
        <p14:creationId xmlns:p14="http://schemas.microsoft.com/office/powerpoint/2010/main" val="14326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Farm Ch. </a:t>
            </a:r>
            <a:r>
              <a:rPr lang="en-US" dirty="0" smtClean="0"/>
              <a:t>9 Exit Ticket</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solidFill>
                  <a:srgbClr val="FFFF00"/>
                </a:solidFill>
              </a:rPr>
              <a:t>Answer the following in complete sentences</a:t>
            </a:r>
            <a:r>
              <a:rPr lang="en-US" dirty="0" smtClean="0"/>
              <a:t>:</a:t>
            </a:r>
          </a:p>
          <a:p>
            <a:pPr marL="0" indent="0">
              <a:buNone/>
            </a:pPr>
            <a:endParaRPr lang="en-US" sz="2000" dirty="0" smtClean="0"/>
          </a:p>
          <a:p>
            <a:pPr marL="514350" indent="-514350">
              <a:buFont typeface="+mj-lt"/>
              <a:buAutoNum type="arabicPeriod"/>
            </a:pPr>
            <a:r>
              <a:rPr lang="en-US" dirty="0" smtClean="0"/>
              <a:t>What was the new form of government to which Napoleon was elected president of Animal Farm?</a:t>
            </a:r>
          </a:p>
          <a:p>
            <a:pPr marL="514350" indent="-514350">
              <a:buFont typeface="+mj-lt"/>
              <a:buAutoNum type="arabicPeriod"/>
            </a:pPr>
            <a:r>
              <a:rPr lang="en-US" dirty="0" smtClean="0"/>
              <a:t>What was Squealer’s explanation as to why Boxer was taken away in a van with “Horse Slaughterer” written on its side?</a:t>
            </a:r>
            <a:endParaRPr lang="en-US" dirty="0"/>
          </a:p>
        </p:txBody>
      </p:sp>
    </p:spTree>
    <p:extLst>
      <p:ext uri="{BB962C8B-B14F-4D97-AF65-F5344CB8AC3E}">
        <p14:creationId xmlns:p14="http://schemas.microsoft.com/office/powerpoint/2010/main" val="8778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Sentence Practice</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dirty="0" smtClean="0"/>
              <a:t>Instructions:</a:t>
            </a:r>
          </a:p>
          <a:p>
            <a:pPr marL="514350" indent="-514350">
              <a:buClr>
                <a:schemeClr val="tx1"/>
              </a:buClr>
              <a:buFont typeface="+mj-lt"/>
              <a:buAutoNum type="arabicPeriod"/>
            </a:pPr>
            <a:r>
              <a:rPr lang="en-US" dirty="0" smtClean="0"/>
              <a:t>Review FANBOYS with a neighbor</a:t>
            </a:r>
          </a:p>
          <a:p>
            <a:pPr marL="514350" indent="-514350">
              <a:buClr>
                <a:schemeClr val="tx1"/>
              </a:buClr>
              <a:buFont typeface="+mj-lt"/>
              <a:buAutoNum type="arabicPeriod"/>
            </a:pPr>
            <a:r>
              <a:rPr lang="en-US" dirty="0"/>
              <a:t>Write 3 compound sentences, </a:t>
            </a:r>
            <a:r>
              <a:rPr lang="en-US" u="sng" dirty="0"/>
              <a:t>each</a:t>
            </a:r>
            <a:r>
              <a:rPr lang="en-US" dirty="0"/>
              <a:t> using:</a:t>
            </a:r>
          </a:p>
          <a:p>
            <a:pPr marL="914400" lvl="1" indent="-514350">
              <a:buClr>
                <a:schemeClr val="tx1"/>
              </a:buClr>
              <a:buFont typeface="+mj-lt"/>
              <a:buAutoNum type="alphaLcParenR"/>
            </a:pPr>
            <a:r>
              <a:rPr lang="en-US" dirty="0"/>
              <a:t>2 vocabulary </a:t>
            </a:r>
            <a:r>
              <a:rPr lang="en-US" dirty="0" smtClean="0"/>
              <a:t>words from Ch. 7 of AF</a:t>
            </a:r>
            <a:endParaRPr lang="en-US" dirty="0"/>
          </a:p>
          <a:p>
            <a:pPr marL="914400" lvl="1" indent="-514350">
              <a:buClr>
                <a:schemeClr val="tx1"/>
              </a:buClr>
              <a:buFont typeface="+mj-lt"/>
              <a:buAutoNum type="alphaLcParenR"/>
            </a:pPr>
            <a:r>
              <a:rPr lang="en-US" dirty="0"/>
              <a:t>1 FANBOY</a:t>
            </a:r>
          </a:p>
          <a:p>
            <a:pPr marL="514350" indent="-514350">
              <a:buClr>
                <a:schemeClr val="tx1"/>
              </a:buClr>
              <a:buFont typeface="+mj-lt"/>
              <a:buAutoNum type="arabicPeriod"/>
            </a:pPr>
            <a:r>
              <a:rPr lang="en-US" u="sng" dirty="0" smtClean="0"/>
              <a:t>Underline</a:t>
            </a:r>
            <a:r>
              <a:rPr lang="en-US" dirty="0" smtClean="0"/>
              <a:t> the vocabulary words</a:t>
            </a:r>
          </a:p>
          <a:p>
            <a:pPr marL="514350" indent="-514350">
              <a:buClr>
                <a:schemeClr val="tx1"/>
              </a:buClr>
              <a:buFont typeface="+mj-lt"/>
              <a:buAutoNum type="arabicPeriod"/>
            </a:pPr>
            <a:r>
              <a:rPr lang="en-US" dirty="0" smtClean="0"/>
              <a:t>Circle the FANBOYS</a:t>
            </a:r>
          </a:p>
        </p:txBody>
      </p:sp>
      <p:sp>
        <p:nvSpPr>
          <p:cNvPr id="5" name="Oval 4"/>
          <p:cNvSpPr/>
          <p:nvPr/>
        </p:nvSpPr>
        <p:spPr>
          <a:xfrm>
            <a:off x="990600" y="4953000"/>
            <a:ext cx="1066800" cy="6520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Sentence Example</a:t>
            </a:r>
            <a:endParaRPr lang="en-US" dirty="0"/>
          </a:p>
        </p:txBody>
      </p:sp>
      <p:sp>
        <p:nvSpPr>
          <p:cNvPr id="3" name="Content Placeholder 2"/>
          <p:cNvSpPr>
            <a:spLocks noGrp="1"/>
          </p:cNvSpPr>
          <p:nvPr>
            <p:ph idx="1"/>
          </p:nvPr>
        </p:nvSpPr>
        <p:spPr/>
        <p:txBody>
          <a:bodyPr>
            <a:normAutofit/>
          </a:bodyPr>
          <a:lstStyle/>
          <a:p>
            <a:pPr marL="0" indent="0">
              <a:lnSpc>
                <a:spcPct val="150000"/>
              </a:lnSpc>
              <a:buClr>
                <a:schemeClr val="tx1"/>
              </a:buClr>
              <a:buNone/>
            </a:pPr>
            <a:r>
              <a:rPr lang="en-US" dirty="0" smtClean="0"/>
              <a:t>Sarah </a:t>
            </a:r>
            <a:r>
              <a:rPr lang="en-US" u="sng" dirty="0" smtClean="0"/>
              <a:t>attributed</a:t>
            </a:r>
            <a:r>
              <a:rPr lang="en-US" dirty="0" smtClean="0"/>
              <a:t> Aurora’s </a:t>
            </a:r>
            <a:r>
              <a:rPr lang="en-US" u="sng" dirty="0" smtClean="0"/>
              <a:t>countenance</a:t>
            </a:r>
            <a:r>
              <a:rPr lang="en-US" dirty="0" smtClean="0"/>
              <a:t> to the horror that lie before her, </a:t>
            </a:r>
            <a:r>
              <a:rPr lang="en-US" dirty="0" smtClean="0">
                <a:solidFill>
                  <a:srgbClr val="FFFF00"/>
                </a:solidFill>
              </a:rPr>
              <a:t>but</a:t>
            </a:r>
            <a:r>
              <a:rPr lang="en-US" dirty="0" smtClean="0"/>
              <a:t> her expression was a reflection of her desire for </a:t>
            </a:r>
            <a:r>
              <a:rPr lang="en-US" u="sng" dirty="0" smtClean="0"/>
              <a:t>retribution</a:t>
            </a:r>
            <a:r>
              <a:rPr lang="en-US" dirty="0" smtClean="0"/>
              <a:t> more than seeing her hard work destroyed.</a:t>
            </a:r>
          </a:p>
        </p:txBody>
      </p:sp>
      <p:sp>
        <p:nvSpPr>
          <p:cNvPr id="4" name="Oval 3"/>
          <p:cNvSpPr/>
          <p:nvPr/>
        </p:nvSpPr>
        <p:spPr>
          <a:xfrm>
            <a:off x="4794738" y="2438400"/>
            <a:ext cx="691662" cy="685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5105400"/>
            <a:ext cx="6477000" cy="584775"/>
          </a:xfrm>
          <a:prstGeom prst="rect">
            <a:avLst/>
          </a:prstGeom>
          <a:noFill/>
        </p:spPr>
        <p:txBody>
          <a:bodyPr wrap="square" rtlCol="0">
            <a:spAutoFit/>
          </a:bodyPr>
          <a:lstStyle/>
          <a:p>
            <a:r>
              <a:rPr lang="en-US" sz="3200" u="sng" dirty="0" smtClean="0"/>
              <a:t>VOCABULARY</a:t>
            </a:r>
            <a:r>
              <a:rPr lang="en-US" sz="3200" dirty="0" smtClean="0"/>
              <a:t>			</a:t>
            </a:r>
            <a:r>
              <a:rPr lang="en-US" sz="3200" dirty="0"/>
              <a:t> </a:t>
            </a:r>
            <a:r>
              <a:rPr lang="en-US" sz="3200" dirty="0" smtClean="0"/>
              <a:t> </a:t>
            </a:r>
            <a:r>
              <a:rPr lang="en-US" sz="3200" dirty="0" smtClean="0">
                <a:solidFill>
                  <a:srgbClr val="FFFF00"/>
                </a:solidFill>
              </a:rPr>
              <a:t>FANBOYS</a:t>
            </a:r>
            <a:endParaRPr lang="en-US" sz="3200" dirty="0">
              <a:solidFill>
                <a:srgbClr val="FFFF00"/>
              </a:solidFill>
            </a:endParaRPr>
          </a:p>
        </p:txBody>
      </p:sp>
      <p:sp>
        <p:nvSpPr>
          <p:cNvPr id="6" name="Oval 5"/>
          <p:cNvSpPr/>
          <p:nvPr/>
        </p:nvSpPr>
        <p:spPr>
          <a:xfrm>
            <a:off x="5943600" y="4986790"/>
            <a:ext cx="1752600" cy="80441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Sentence Exit Ticket (P.5)</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b="1" dirty="0" smtClean="0">
                <a:solidFill>
                  <a:srgbClr val="FFFF00"/>
                </a:solidFill>
                <a:effectLst>
                  <a:outerShdw blurRad="38100" dist="38100" dir="2700000" algn="tl">
                    <a:srgbClr val="000000">
                      <a:alpha val="43137"/>
                    </a:srgbClr>
                  </a:outerShdw>
                </a:effectLst>
              </a:rPr>
              <a:t>Instructions</a:t>
            </a:r>
            <a:r>
              <a:rPr lang="en-US" dirty="0" smtClean="0"/>
              <a:t>:</a:t>
            </a:r>
          </a:p>
          <a:p>
            <a:pPr marL="514350" indent="-514350">
              <a:buClr>
                <a:schemeClr val="tx1"/>
              </a:buClr>
              <a:buFont typeface="+mj-lt"/>
              <a:buAutoNum type="arabicPeriod"/>
            </a:pPr>
            <a:r>
              <a:rPr lang="en-US" dirty="0" smtClean="0"/>
              <a:t>Take out a half sheet of paper, write NDP</a:t>
            </a:r>
          </a:p>
          <a:p>
            <a:pPr marL="514350" indent="-514350">
              <a:buClr>
                <a:schemeClr val="tx1"/>
              </a:buClr>
              <a:buFont typeface="+mj-lt"/>
              <a:buAutoNum type="arabicPeriod"/>
            </a:pPr>
            <a:r>
              <a:rPr lang="en-US" dirty="0" smtClean="0"/>
              <a:t>Title it “Compound Sentence Exit Ticket”</a:t>
            </a:r>
          </a:p>
          <a:p>
            <a:pPr marL="514350" indent="-514350">
              <a:buClr>
                <a:schemeClr val="tx1"/>
              </a:buClr>
              <a:buFont typeface="+mj-lt"/>
              <a:buAutoNum type="arabicPeriod"/>
            </a:pPr>
            <a:r>
              <a:rPr lang="en-US" dirty="0" smtClean="0"/>
              <a:t>Write down your best compound sentence from your list of 3.</a:t>
            </a:r>
          </a:p>
        </p:txBody>
      </p:sp>
    </p:spTree>
    <p:extLst>
      <p:ext uri="{BB962C8B-B14F-4D97-AF65-F5344CB8AC3E}">
        <p14:creationId xmlns:p14="http://schemas.microsoft.com/office/powerpoint/2010/main" val="1539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Sentence Exit Ticket (P.6)</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b="1" dirty="0" smtClean="0">
                <a:solidFill>
                  <a:srgbClr val="FFFF00"/>
                </a:solidFill>
                <a:effectLst>
                  <a:outerShdw blurRad="38100" dist="38100" dir="2700000" algn="tl">
                    <a:srgbClr val="000000">
                      <a:alpha val="43137"/>
                    </a:srgbClr>
                  </a:outerShdw>
                </a:effectLst>
              </a:rPr>
              <a:t>Instructions</a:t>
            </a:r>
            <a:r>
              <a:rPr lang="en-US" dirty="0" smtClean="0"/>
              <a:t>:</a:t>
            </a:r>
          </a:p>
          <a:p>
            <a:pPr marL="514350" indent="-514350">
              <a:buClr>
                <a:schemeClr val="tx1"/>
              </a:buClr>
              <a:buFont typeface="+mj-lt"/>
              <a:buAutoNum type="arabicPeriod"/>
            </a:pPr>
            <a:r>
              <a:rPr lang="en-US" dirty="0" smtClean="0"/>
              <a:t>Take out a half sheet of paper, write NDP</a:t>
            </a:r>
          </a:p>
          <a:p>
            <a:pPr marL="514350" indent="-514350">
              <a:buClr>
                <a:schemeClr val="tx1"/>
              </a:buClr>
              <a:buFont typeface="+mj-lt"/>
              <a:buAutoNum type="arabicPeriod"/>
            </a:pPr>
            <a:r>
              <a:rPr lang="en-US" dirty="0" smtClean="0"/>
              <a:t>Title it “Compound Sentence Exit Ticket”</a:t>
            </a:r>
          </a:p>
          <a:p>
            <a:pPr marL="514350" indent="-514350">
              <a:buClr>
                <a:schemeClr val="tx1"/>
              </a:buClr>
              <a:buFont typeface="+mj-lt"/>
              <a:buAutoNum type="arabicPeriod"/>
            </a:pPr>
            <a:r>
              <a:rPr lang="en-US" dirty="0" smtClean="0"/>
              <a:t>Write down 2 new compound sentences using any of the vocabulary words from AF.</a:t>
            </a:r>
          </a:p>
        </p:txBody>
      </p:sp>
    </p:spTree>
    <p:extLst>
      <p:ext uri="{BB962C8B-B14F-4D97-AF65-F5344CB8AC3E}">
        <p14:creationId xmlns:p14="http://schemas.microsoft.com/office/powerpoint/2010/main" val="1539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Tuesday, </a:t>
            </a:r>
            <a:r>
              <a:rPr lang="en-US" b="1" dirty="0">
                <a:effectLst>
                  <a:outerShdw blurRad="38100" dist="38100" dir="2700000" algn="tl">
                    <a:srgbClr val="000000">
                      <a:alpha val="43137"/>
                    </a:srgbClr>
                  </a:outerShdw>
                </a:effectLst>
              </a:rPr>
              <a:t>9</a:t>
            </a:r>
            <a:r>
              <a:rPr lang="en-US" b="1" dirty="0" smtClean="0">
                <a:effectLst>
                  <a:outerShdw blurRad="38100" dist="38100" dir="2700000" algn="tl">
                    <a:srgbClr val="000000">
                      <a:alpha val="43137"/>
                    </a:srgbClr>
                  </a:outerShdw>
                </a:effectLst>
              </a:rPr>
              <a:t> April 2019</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Autofit/>
          </a:bodyPr>
          <a:lstStyle/>
          <a:p>
            <a:pPr marL="0" indent="0">
              <a:buNone/>
            </a:pPr>
            <a:r>
              <a:rPr lang="en-US" sz="2600" b="1" u="sng" dirty="0" smtClean="0">
                <a:effectLst>
                  <a:outerShdw blurRad="38100" dist="38100" dir="2700000" algn="tl">
                    <a:srgbClr val="000000">
                      <a:alpha val="43137"/>
                    </a:srgbClr>
                  </a:outerShdw>
                </a:effectLst>
              </a:rPr>
              <a:t>SWBAT</a:t>
            </a:r>
            <a:r>
              <a:rPr lang="en-US" sz="2600" b="1" dirty="0" smtClean="0"/>
              <a:t>…</a:t>
            </a:r>
            <a:endParaRPr lang="en-US" sz="2600" b="1" dirty="0"/>
          </a:p>
          <a:p>
            <a:pPr marL="0" indent="0">
              <a:buNone/>
            </a:pPr>
            <a:r>
              <a:rPr lang="en-US" sz="2400" dirty="0"/>
              <a:t>Identify and annotate DOK 1-3 examples in Ch. </a:t>
            </a:r>
            <a:r>
              <a:rPr lang="en-US" sz="2400" dirty="0" smtClean="0"/>
              <a:t>7 </a:t>
            </a:r>
            <a:r>
              <a:rPr lang="en-US" sz="2400" dirty="0"/>
              <a:t>of </a:t>
            </a:r>
            <a:r>
              <a:rPr lang="en-US" sz="2400" dirty="0" smtClean="0"/>
              <a:t>AF</a:t>
            </a:r>
            <a:r>
              <a:rPr lang="en-US" sz="2400" dirty="0"/>
              <a:t>.</a:t>
            </a:r>
            <a:endParaRPr lang="en-US" sz="2400" b="1" u="sng" dirty="0" smtClean="0">
              <a:effectLst>
                <a:outerShdw blurRad="38100" dist="38100" dir="2700000" algn="tl">
                  <a:srgbClr val="000000">
                    <a:alpha val="43137"/>
                  </a:srgbClr>
                </a:outerShdw>
              </a:effectLst>
            </a:endParaRPr>
          </a:p>
          <a:p>
            <a:pPr marL="0" indent="0">
              <a:buNone/>
            </a:pPr>
            <a:r>
              <a:rPr lang="en-US" sz="2600" b="1" u="sng" dirty="0" smtClean="0">
                <a:effectLst>
                  <a:outerShdw blurRad="38100" dist="38100" dir="2700000" algn="tl">
                    <a:srgbClr val="000000">
                      <a:alpha val="43137"/>
                    </a:srgbClr>
                  </a:outerShdw>
                </a:effectLst>
              </a:rPr>
              <a:t>WARM-UP</a:t>
            </a:r>
            <a:r>
              <a:rPr lang="en-US" sz="2600" b="1" dirty="0" smtClean="0">
                <a:effectLst>
                  <a:outerShdw blurRad="38100" dist="38100" dir="2700000" algn="tl">
                    <a:srgbClr val="000000">
                      <a:alpha val="43137"/>
                    </a:srgbClr>
                  </a:outerShdw>
                </a:effectLst>
              </a:rPr>
              <a:t> </a:t>
            </a:r>
          </a:p>
          <a:p>
            <a:pPr marL="457200" indent="-457200">
              <a:buFont typeface="+mj-lt"/>
              <a:buAutoNum type="arabicPeriod"/>
            </a:pPr>
            <a:r>
              <a:rPr lang="en-US" sz="2400" dirty="0" smtClean="0"/>
              <a:t>Write about a time that fear made you do something you normally would not do. (5 sent.)</a:t>
            </a:r>
            <a:endParaRPr lang="en-US" sz="2400" dirty="0"/>
          </a:p>
        </p:txBody>
      </p:sp>
      <p:sp>
        <p:nvSpPr>
          <p:cNvPr id="4" name="Content Placeholder 3"/>
          <p:cNvSpPr>
            <a:spLocks noGrp="1"/>
          </p:cNvSpPr>
          <p:nvPr>
            <p:ph sz="half" idx="2"/>
          </p:nvPr>
        </p:nvSpPr>
        <p:spPr/>
        <p:txBody>
          <a:bodyPr>
            <a:normAutofit fontScale="92500"/>
          </a:bodyPr>
          <a:lstStyle/>
          <a:p>
            <a:pPr marL="0" indent="0">
              <a:buNone/>
            </a:pPr>
            <a:r>
              <a:rPr lang="en-US" sz="2600" b="1" u="sng" dirty="0" smtClean="0">
                <a:effectLst>
                  <a:outerShdw blurRad="38100" dist="38100" dir="2700000" algn="tl">
                    <a:srgbClr val="000000">
                      <a:alpha val="43137"/>
                    </a:srgbClr>
                  </a:outerShdw>
                </a:effectLst>
              </a:rPr>
              <a:t>AGENDA</a:t>
            </a:r>
            <a:endParaRPr lang="en-US" sz="2600" b="1" u="sng" dirty="0">
              <a:effectLst>
                <a:outerShdw blurRad="38100" dist="38100" dir="2700000" algn="tl">
                  <a:srgbClr val="000000">
                    <a:alpha val="43137"/>
                  </a:srgbClr>
                </a:outerShdw>
              </a:effectLst>
            </a:endParaRPr>
          </a:p>
          <a:p>
            <a:pPr marL="457200" indent="-457200">
              <a:buAutoNum type="arabicPeriod"/>
            </a:pPr>
            <a:r>
              <a:rPr lang="en-US" sz="2400" dirty="0" smtClean="0"/>
              <a:t>AF </a:t>
            </a:r>
            <a:r>
              <a:rPr lang="en-US" sz="2400" dirty="0"/>
              <a:t>Ch. 1-6 </a:t>
            </a:r>
            <a:r>
              <a:rPr lang="en-US" sz="2400" dirty="0" smtClean="0"/>
              <a:t>Review</a:t>
            </a:r>
          </a:p>
          <a:p>
            <a:pPr marL="457200" indent="-457200">
              <a:buAutoNum type="arabicPeriod"/>
            </a:pPr>
            <a:r>
              <a:rPr lang="en-US" sz="2400" dirty="0" smtClean="0"/>
              <a:t>Read Ch. 7</a:t>
            </a:r>
          </a:p>
          <a:p>
            <a:pPr marL="457200" indent="-457200">
              <a:buAutoNum type="arabicPeriod"/>
            </a:pPr>
            <a:r>
              <a:rPr lang="en-US" sz="2400" dirty="0" smtClean="0"/>
              <a:t>AF Ch. 7 Discussion Questions</a:t>
            </a:r>
            <a:endParaRPr lang="en-US" sz="2400" dirty="0"/>
          </a:p>
          <a:p>
            <a:pPr marL="0" indent="0">
              <a:buNone/>
            </a:pPr>
            <a:r>
              <a:rPr lang="en-US" sz="2600" b="1" u="sng" dirty="0">
                <a:solidFill>
                  <a:srgbClr val="FFFF00"/>
                </a:solidFill>
                <a:effectLst>
                  <a:outerShdw blurRad="38100" dist="38100" dir="2700000" algn="tl">
                    <a:srgbClr val="000000">
                      <a:alpha val="43137"/>
                    </a:srgbClr>
                  </a:outerShdw>
                </a:effectLst>
              </a:rPr>
              <a:t>DUE DATES</a:t>
            </a:r>
          </a:p>
          <a:p>
            <a:pPr marL="0" indent="0">
              <a:buFont typeface="Wingdings"/>
              <a:buChar char="Ø"/>
            </a:pPr>
            <a:r>
              <a:rPr lang="en-US" sz="2100" b="1" dirty="0">
                <a:solidFill>
                  <a:srgbClr val="FFFF00"/>
                </a:solidFill>
              </a:rPr>
              <a:t> </a:t>
            </a:r>
            <a:r>
              <a:rPr lang="en-US" sz="2400" b="1" dirty="0">
                <a:solidFill>
                  <a:srgbClr val="FFFF00"/>
                </a:solidFill>
              </a:rPr>
              <a:t>R, 11Apr2019: AF Ch. 7 Annotations (DOK 1-3)</a:t>
            </a:r>
          </a:p>
          <a:p>
            <a:pPr marL="0" indent="0">
              <a:buFont typeface="Wingdings"/>
              <a:buChar char="Ø"/>
            </a:pPr>
            <a:r>
              <a:rPr lang="en-US" sz="2400" b="1" dirty="0">
                <a:solidFill>
                  <a:srgbClr val="FFFF00"/>
                </a:solidFill>
              </a:rPr>
              <a:t>F, 12Apr2019: Notebook Check #4 (18-22Mar and 8-12Apr)</a:t>
            </a:r>
          </a:p>
          <a:p>
            <a:pPr marL="0" indent="0">
              <a:buFont typeface="Wingdings"/>
              <a:buChar char="Ø"/>
            </a:pPr>
            <a:r>
              <a:rPr lang="en-US" sz="2400" b="1" dirty="0">
                <a:solidFill>
                  <a:srgbClr val="FFFF00"/>
                </a:solidFill>
              </a:rPr>
              <a:t>F, 12Apr2019: AF Ch. 8 Annotations (DOK 1-3)</a:t>
            </a:r>
          </a:p>
          <a:p>
            <a:pPr marL="0" indent="0">
              <a:buFont typeface="Wingdings"/>
              <a:buChar char="Ø"/>
            </a:pPr>
            <a:endParaRPr lang="en-US" sz="2100" b="1" dirty="0" smtClean="0">
              <a:solidFill>
                <a:srgbClr val="FFFF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0" y="228600"/>
            <a:ext cx="1320800" cy="1981200"/>
          </a:xfrm>
          <a:prstGeom prst="rect">
            <a:avLst/>
          </a:prstGeom>
          <a:noFill/>
        </p:spPr>
      </p:pic>
    </p:spTree>
    <p:extLst>
      <p:ext uri="{BB962C8B-B14F-4D97-AF65-F5344CB8AC3E}">
        <p14:creationId xmlns:p14="http://schemas.microsoft.com/office/powerpoint/2010/main" val="43637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Compound Sentence Exit Ticket</a:t>
            </a:r>
            <a:endParaRPr lang="en-US" dirty="0"/>
          </a:p>
        </p:txBody>
      </p:sp>
      <p:sp>
        <p:nvSpPr>
          <p:cNvPr id="3" name="Content Placeholder 2"/>
          <p:cNvSpPr>
            <a:spLocks noGrp="1"/>
          </p:cNvSpPr>
          <p:nvPr>
            <p:ph idx="1"/>
          </p:nvPr>
        </p:nvSpPr>
        <p:spPr/>
        <p:txBody>
          <a:bodyPr>
            <a:normAutofit/>
          </a:bodyPr>
          <a:lstStyle/>
          <a:p>
            <a:pPr marL="0" indent="0">
              <a:buClr>
                <a:schemeClr val="tx1"/>
              </a:buClr>
              <a:buNone/>
            </a:pPr>
            <a:r>
              <a:rPr lang="en-US" b="1" dirty="0" smtClean="0">
                <a:solidFill>
                  <a:srgbClr val="FFFF00"/>
                </a:solidFill>
                <a:effectLst>
                  <a:outerShdw blurRad="38100" dist="38100" dir="2700000" algn="tl">
                    <a:srgbClr val="000000">
                      <a:alpha val="43137"/>
                    </a:srgbClr>
                  </a:outerShdw>
                </a:effectLst>
              </a:rPr>
              <a:t>Rubric</a:t>
            </a:r>
            <a:r>
              <a:rPr lang="en-US" dirty="0" smtClean="0"/>
              <a:t>:</a:t>
            </a:r>
          </a:p>
          <a:p>
            <a:pPr>
              <a:buClr>
                <a:schemeClr val="tx1"/>
              </a:buClr>
            </a:pPr>
            <a:r>
              <a:rPr lang="en-US" dirty="0"/>
              <a:t>5/5 </a:t>
            </a:r>
            <a:r>
              <a:rPr lang="en-US" dirty="0" smtClean="0"/>
              <a:t>Per Question</a:t>
            </a:r>
            <a:endParaRPr lang="en-US" dirty="0"/>
          </a:p>
          <a:p>
            <a:pPr lvl="1">
              <a:buClr>
                <a:schemeClr val="tx1"/>
              </a:buClr>
            </a:pPr>
            <a:r>
              <a:rPr lang="en-US" dirty="0"/>
              <a:t>2 underlined vocabulary words</a:t>
            </a:r>
          </a:p>
          <a:p>
            <a:pPr lvl="1">
              <a:buClr>
                <a:schemeClr val="tx1"/>
              </a:buClr>
            </a:pPr>
            <a:r>
              <a:rPr lang="en-US" dirty="0"/>
              <a:t>1 circled coordinating conjunction</a:t>
            </a:r>
          </a:p>
          <a:p>
            <a:pPr>
              <a:buClr>
                <a:schemeClr val="tx1"/>
              </a:buClr>
            </a:pPr>
            <a:r>
              <a:rPr lang="en-US" dirty="0"/>
              <a:t>4/5 </a:t>
            </a:r>
            <a:r>
              <a:rPr lang="en-US" dirty="0" smtClean="0"/>
              <a:t>Per Question</a:t>
            </a:r>
            <a:endParaRPr lang="en-US" dirty="0"/>
          </a:p>
          <a:p>
            <a:pPr lvl="1">
              <a:buClr>
                <a:schemeClr val="tx1"/>
              </a:buClr>
            </a:pPr>
            <a:r>
              <a:rPr lang="en-US" dirty="0"/>
              <a:t>1 of the above items incomplete</a:t>
            </a:r>
          </a:p>
          <a:p>
            <a:pPr>
              <a:buClr>
                <a:schemeClr val="tx1"/>
              </a:buClr>
            </a:pPr>
            <a:r>
              <a:rPr lang="en-US" dirty="0" smtClean="0"/>
              <a:t>3/5 Per Question</a:t>
            </a:r>
          </a:p>
          <a:p>
            <a:pPr lvl="1">
              <a:buClr>
                <a:schemeClr val="tx1"/>
              </a:buClr>
            </a:pPr>
            <a:r>
              <a:rPr lang="en-US" dirty="0" smtClean="0"/>
              <a:t>2 or more of the above incomplete</a:t>
            </a:r>
          </a:p>
        </p:txBody>
      </p:sp>
    </p:spTree>
    <p:extLst>
      <p:ext uri="{BB962C8B-B14F-4D97-AF65-F5344CB8AC3E}">
        <p14:creationId xmlns:p14="http://schemas.microsoft.com/office/powerpoint/2010/main" val="19681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Farm Ch. 1-6 Review</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Old </a:t>
            </a:r>
            <a:r>
              <a:rPr lang="en-US" dirty="0"/>
              <a:t>Major reveals his dream and prophesies a future rebellion of animals against man, teaching the animals a song called “Beasts of England.”</a:t>
            </a:r>
          </a:p>
          <a:p>
            <a:pPr marL="514350" indent="-514350">
              <a:buFont typeface="+mj-lt"/>
              <a:buAutoNum type="arabicPeriod"/>
            </a:pPr>
            <a:r>
              <a:rPr lang="en-US" dirty="0" smtClean="0"/>
              <a:t>The </a:t>
            </a:r>
            <a:r>
              <a:rPr lang="en-US" dirty="0"/>
              <a:t>animals are now in control of Manor Farm, and change its name to Animal Farm and establish their own rules for behavior which are painted on the wall of the barn.</a:t>
            </a:r>
          </a:p>
          <a:p>
            <a:pPr marL="514350" indent="-514350">
              <a:buFont typeface="+mj-lt"/>
              <a:buAutoNum type="arabicPeriod"/>
            </a:pPr>
            <a:r>
              <a:rPr lang="en-US" dirty="0" smtClean="0"/>
              <a:t>Committees </a:t>
            </a:r>
            <a:r>
              <a:rPr lang="en-US" dirty="0"/>
              <a:t>such as the Clean Tails League for the cows are set up, but none are successful.</a:t>
            </a:r>
          </a:p>
          <a:p>
            <a:pPr marL="514350" indent="-514350">
              <a:buFont typeface="+mj-lt"/>
              <a:buAutoNum type="arabicPeriod"/>
            </a:pPr>
            <a:r>
              <a:rPr lang="en-US" dirty="0" smtClean="0"/>
              <a:t>Since </a:t>
            </a:r>
            <a:r>
              <a:rPr lang="en-US" dirty="0"/>
              <a:t>most of the animals cannot learn to read or to memorize the seven commandments, the commandments are reduced to one simple maxim: “Four legs good, two legs bad.” </a:t>
            </a:r>
          </a:p>
          <a:p>
            <a:pPr marL="514350" indent="-514350">
              <a:buFont typeface="+mj-lt"/>
              <a:buAutoNum type="arabicPeriod"/>
            </a:pPr>
            <a:r>
              <a:rPr lang="en-US" dirty="0" smtClean="0"/>
              <a:t>Napoleon </a:t>
            </a:r>
            <a:r>
              <a:rPr lang="en-US" dirty="0"/>
              <a:t>takes nine puppies for private instruction, and the pigs are now the only ones allowed to eat the apples and drink the milk produced on the farm</a:t>
            </a:r>
            <a:r>
              <a:rPr lang="en-US" dirty="0" smtClean="0"/>
              <a:t>.</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60919" y="5562601"/>
            <a:ext cx="170688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12407</TotalTime>
  <Words>1794</Words>
  <Application>Microsoft Office PowerPoint</Application>
  <PresentationFormat>On-screen Show (4:3)</PresentationFormat>
  <Paragraphs>223</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Monday, 8 April 2019</vt:lpstr>
      <vt:lpstr>Animal Farm Ch. 7 Vocabulary</vt:lpstr>
      <vt:lpstr>Compound Sentence Practice</vt:lpstr>
      <vt:lpstr>Compound Sentence Example</vt:lpstr>
      <vt:lpstr>Compound Sentence Exit Ticket (P.5)</vt:lpstr>
      <vt:lpstr>Compound Sentence Exit Ticket (P.6)</vt:lpstr>
      <vt:lpstr>Tuesday, 9 April 2019</vt:lpstr>
      <vt:lpstr>Compound Sentence Exit Ticket</vt:lpstr>
      <vt:lpstr>Animal Farm Ch. 1-6 Review</vt:lpstr>
      <vt:lpstr>Animal Farm Ch. 1-6 Review</vt:lpstr>
      <vt:lpstr>Wednesday, 10 April 2019</vt:lpstr>
      <vt:lpstr>Animal Farm Ch. 8 Vocabulary</vt:lpstr>
      <vt:lpstr>AF Ch. 7 Discussion Questions</vt:lpstr>
      <vt:lpstr>AF Ch. 7 Discussion Questions</vt:lpstr>
      <vt:lpstr>Thursday, 11 April 2019</vt:lpstr>
      <vt:lpstr>AF Ch. 7 Discussion Questions</vt:lpstr>
      <vt:lpstr>AF Ch. 7 Discussion Questions</vt:lpstr>
      <vt:lpstr>Homework</vt:lpstr>
      <vt:lpstr>Friday, 12 April 2019</vt:lpstr>
      <vt:lpstr>Animal Farm Ch. 9 Vocabulary</vt:lpstr>
      <vt:lpstr>Animal Farm Ch. 8 Quiz</vt:lpstr>
      <vt:lpstr>Animal Farm Ch. 9 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9: T, 11Dec2018</dc:title>
  <dc:creator>Windows User</dc:creator>
  <cp:lastModifiedBy>Windows User</cp:lastModifiedBy>
  <cp:revision>368</cp:revision>
  <dcterms:created xsi:type="dcterms:W3CDTF">2018-12-16T05:53:43Z</dcterms:created>
  <dcterms:modified xsi:type="dcterms:W3CDTF">2019-04-13T00:22:25Z</dcterms:modified>
</cp:coreProperties>
</file>