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73" r:id="rId3"/>
    <p:sldId id="276" r:id="rId4"/>
    <p:sldId id="272" r:id="rId5"/>
    <p:sldId id="268" r:id="rId6"/>
    <p:sldId id="267" r:id="rId7"/>
    <p:sldId id="269" r:id="rId8"/>
    <p:sldId id="271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8" r:id="rId21"/>
    <p:sldId id="283" r:id="rId22"/>
    <p:sldId id="289" r:id="rId23"/>
    <p:sldId id="290" r:id="rId24"/>
    <p:sldId id="291" r:id="rId25"/>
    <p:sldId id="292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87464" autoAdjust="0"/>
  </p:normalViewPr>
  <p:slideViewPr>
    <p:cSldViewPr>
      <p:cViewPr varScale="1">
        <p:scale>
          <a:sx n="80" d="100"/>
          <a:sy n="80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AF24-762C-47D3-8F0E-8791C81F988F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EF6B-D0BF-4F86-8BC7-5B8C61BEA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2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47A5-A0F6-4B23-A55E-9967D5125DB5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phetic-path.com/wp-content/uploads/2016/09/fresh-start-wipe-slate-cl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stamp mean?</a:t>
            </a:r>
            <a:endParaRPr lang="en-US" dirty="0"/>
          </a:p>
        </p:txBody>
      </p:sp>
      <p:pic>
        <p:nvPicPr>
          <p:cNvPr id="1026" name="Picture 2" descr="C:\Users\Brett\Pictures\smile sta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1859507"/>
            <a:ext cx="1109663" cy="10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ett\Pictures\thumbs up sta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23" y="1863710"/>
            <a:ext cx="1052377" cy="11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ett\Pictures\no name sta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32397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rett\Pictures\late sta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27954"/>
            <a:ext cx="1343025" cy="7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rett\Pictures\checklist stam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4975"/>
            <a:ext cx="20097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rett\Pictures\absent stam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68" y="4123154"/>
            <a:ext cx="2659951" cy="9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Job!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068437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Follow the directions next to the check mark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296558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Job!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 turned in with no </a:t>
            </a:r>
            <a:r>
              <a:rPr lang="en-US" b="1" dirty="0" smtClean="0">
                <a:solidFill>
                  <a:srgbClr val="FFFF00"/>
                </a:solidFill>
              </a:rPr>
              <a:t>Name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Date</a:t>
            </a:r>
            <a:r>
              <a:rPr lang="en-US" b="1" dirty="0" smtClean="0"/>
              <a:t>, or </a:t>
            </a:r>
            <a:r>
              <a:rPr lang="en-US" b="1" dirty="0" smtClean="0">
                <a:solidFill>
                  <a:srgbClr val="FFFF00"/>
                </a:solidFill>
              </a:rPr>
              <a:t>Period</a:t>
            </a:r>
            <a:r>
              <a:rPr lang="en-US" b="1" dirty="0" smtClean="0"/>
              <a:t> (5% Penalty)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5172670"/>
            <a:ext cx="241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Worked turned in 1 day late after an excused absence (Full Credit)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5105400"/>
            <a:ext cx="17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Worked turned in 1 day late (20% Penalty)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26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000" dirty="0" smtClean="0"/>
              <a:t>Create a </a:t>
            </a:r>
            <a:r>
              <a:rPr lang="en-US" sz="2000" dirty="0" smtClean="0">
                <a:solidFill>
                  <a:srgbClr val="FFFF00"/>
                </a:solidFill>
              </a:rPr>
              <a:t>storyboard</a:t>
            </a:r>
            <a:r>
              <a:rPr lang="en-US" sz="2000" dirty="0" smtClean="0"/>
              <a:t> that presents an </a:t>
            </a:r>
            <a:r>
              <a:rPr lang="en-US" sz="2000" dirty="0" smtClean="0">
                <a:solidFill>
                  <a:srgbClr val="FFFF00"/>
                </a:solidFill>
              </a:rPr>
              <a:t>alternative ending </a:t>
            </a:r>
            <a:r>
              <a:rPr lang="en-US" sz="2000" dirty="0" smtClean="0"/>
              <a:t>to </a:t>
            </a:r>
            <a:r>
              <a:rPr lang="en-US" sz="2000" i="1" dirty="0" smtClean="0"/>
              <a:t>Romeo and Juliet </a:t>
            </a:r>
            <a:r>
              <a:rPr lang="en-US" sz="2000" dirty="0" smtClean="0"/>
              <a:t>based on their understanding of Act 5, Scene 3 (lines 238-278).</a:t>
            </a:r>
          </a:p>
          <a:p>
            <a:pPr marL="0" indent="0">
              <a:buNone/>
            </a:pPr>
            <a:r>
              <a:rPr lang="en-US" sz="2400" b="1" u="sng" dirty="0" smtClean="0"/>
              <a:t>DO NOW</a:t>
            </a:r>
          </a:p>
          <a:p>
            <a:pPr marL="0" indent="0"/>
            <a:r>
              <a:rPr lang="en-US" sz="2000" dirty="0" smtClean="0"/>
              <a:t> Take out your </a:t>
            </a:r>
            <a:r>
              <a:rPr lang="en-US" sz="2000" dirty="0" smtClean="0">
                <a:solidFill>
                  <a:srgbClr val="FFFF00"/>
                </a:solidFill>
              </a:rPr>
              <a:t>notebook</a:t>
            </a:r>
            <a:r>
              <a:rPr lang="en-US" sz="2000" dirty="0" smtClean="0"/>
              <a:t>, copy the </a:t>
            </a:r>
            <a:r>
              <a:rPr lang="en-US" sz="2000" dirty="0" smtClean="0">
                <a:solidFill>
                  <a:srgbClr val="FFFF00"/>
                </a:solidFill>
              </a:rPr>
              <a:t>agenda</a:t>
            </a:r>
            <a:r>
              <a:rPr lang="en-US" sz="2000" dirty="0" smtClean="0"/>
              <a:t>, then put your </a:t>
            </a:r>
            <a:r>
              <a:rPr lang="en-US" sz="2000" dirty="0" smtClean="0">
                <a:solidFill>
                  <a:srgbClr val="FFFF00"/>
                </a:solidFill>
              </a:rPr>
              <a:t>Name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Date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FFFF00"/>
                </a:solidFill>
              </a:rPr>
              <a:t>Period</a:t>
            </a:r>
            <a:r>
              <a:rPr lang="en-US" sz="2000" dirty="0" smtClean="0"/>
              <a:t> on the </a:t>
            </a:r>
            <a:r>
              <a:rPr lang="en-US" sz="2000" dirty="0" smtClean="0">
                <a:solidFill>
                  <a:srgbClr val="FFFF00"/>
                </a:solidFill>
              </a:rPr>
              <a:t>white</a:t>
            </a:r>
            <a:r>
              <a:rPr lang="en-US" sz="2000" dirty="0" smtClean="0"/>
              <a:t> printer </a:t>
            </a:r>
            <a:r>
              <a:rPr lang="en-US" sz="2000" dirty="0" smtClean="0">
                <a:solidFill>
                  <a:srgbClr val="FFFF00"/>
                </a:solidFill>
              </a:rPr>
              <a:t>paper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FFFF00"/>
                </a:solidFill>
              </a:rPr>
              <a:t>Title</a:t>
            </a:r>
            <a:r>
              <a:rPr lang="en-US" sz="2000" dirty="0" smtClean="0"/>
              <a:t> this blank paper “Romeo and Juliet 4 Panel Storyboard”</a:t>
            </a:r>
          </a:p>
          <a:p>
            <a:pPr marL="0" indent="0"/>
            <a:r>
              <a:rPr lang="en-US" sz="2000" dirty="0" smtClean="0"/>
              <a:t> Take the </a:t>
            </a:r>
            <a:r>
              <a:rPr lang="en-US" sz="2000" dirty="0" smtClean="0">
                <a:solidFill>
                  <a:srgbClr val="FFFF00"/>
                </a:solidFill>
              </a:rPr>
              <a:t>book</a:t>
            </a:r>
            <a:r>
              <a:rPr lang="en-US" sz="2000" dirty="0" smtClean="0"/>
              <a:t> from </a:t>
            </a:r>
            <a:r>
              <a:rPr lang="en-US" sz="2000" dirty="0" smtClean="0">
                <a:solidFill>
                  <a:srgbClr val="FFFF00"/>
                </a:solidFill>
              </a:rPr>
              <a:t>under</a:t>
            </a:r>
            <a:r>
              <a:rPr lang="en-US" sz="2000" dirty="0" smtClean="0"/>
              <a:t> your </a:t>
            </a:r>
            <a:r>
              <a:rPr lang="en-US" sz="2000" dirty="0" smtClean="0">
                <a:solidFill>
                  <a:srgbClr val="FFFF00"/>
                </a:solidFill>
              </a:rPr>
              <a:t>desk</a:t>
            </a:r>
            <a:r>
              <a:rPr lang="en-US" sz="2000" dirty="0" smtClean="0"/>
              <a:t> and turn to </a:t>
            </a:r>
            <a:r>
              <a:rPr lang="en-US" sz="2000" dirty="0" smtClean="0">
                <a:solidFill>
                  <a:srgbClr val="FFFF00"/>
                </a:solidFill>
              </a:rPr>
              <a:t>page 1100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WARM-UP</a:t>
            </a:r>
          </a:p>
          <a:p>
            <a:pPr marL="0" indent="0">
              <a:buNone/>
            </a:pPr>
            <a:r>
              <a:rPr lang="en-US" sz="2400" dirty="0" smtClean="0"/>
              <a:t>Describe a decision you made that if you could do over you would do differently? (5 sent.)</a:t>
            </a:r>
            <a:endParaRPr lang="en-US" sz="2200" b="1" u="sng" dirty="0" smtClean="0"/>
          </a:p>
          <a:p>
            <a:pPr marL="0" indent="0">
              <a:buNone/>
            </a:pPr>
            <a:endParaRPr lang="en-US" sz="2200" b="1" u="sng" dirty="0" smtClean="0"/>
          </a:p>
          <a:p>
            <a:pPr marL="0" indent="0">
              <a:buNone/>
            </a:pPr>
            <a:r>
              <a:rPr lang="en-US" sz="2200" b="1" u="sng" dirty="0" smtClean="0"/>
              <a:t>AGENDA</a:t>
            </a:r>
          </a:p>
          <a:p>
            <a:r>
              <a:rPr lang="en-US" sz="2000" dirty="0" smtClean="0"/>
              <a:t>R&amp;J: Read lines 238-78 of A.5, S.3</a:t>
            </a:r>
          </a:p>
          <a:p>
            <a:r>
              <a:rPr lang="en-US" sz="2000" dirty="0" smtClean="0"/>
              <a:t>Begin 4 </a:t>
            </a:r>
            <a:r>
              <a:rPr lang="en-US" sz="2000" dirty="0"/>
              <a:t>P</a:t>
            </a:r>
            <a:r>
              <a:rPr lang="en-US" sz="2000" dirty="0" smtClean="0"/>
              <a:t>anel Storyboard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DUE DATES: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&gt; Today</a:t>
            </a:r>
            <a:r>
              <a:rPr lang="en-US" sz="2000" b="1" dirty="0">
                <a:solidFill>
                  <a:srgbClr val="FFFF00"/>
                </a:solidFill>
              </a:rPr>
              <a:t>: Signed Syllabus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&gt; W, 27Feb2019: R&amp;J 4 Panel Storyboard</a:t>
            </a:r>
          </a:p>
        </p:txBody>
      </p:sp>
    </p:spTree>
    <p:extLst>
      <p:ext uri="{BB962C8B-B14F-4D97-AF65-F5344CB8AC3E}">
        <p14:creationId xmlns:p14="http://schemas.microsoft.com/office/powerpoint/2010/main" val="2139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&amp; J: 4 Panel Storyboard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3040"/>
            <a:ext cx="3429000" cy="49377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Requirements: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 sentences </a:t>
            </a:r>
            <a:r>
              <a:rPr lang="en-US" dirty="0" smtClean="0"/>
              <a:t>of narration per panel (3</a:t>
            </a:r>
            <a:r>
              <a:rPr lang="en-US" baseline="30000" dirty="0" smtClean="0"/>
              <a:t>rd</a:t>
            </a:r>
            <a:r>
              <a:rPr lang="en-US" dirty="0" smtClean="0"/>
              <a:t> person)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00"/>
                </a:solidFill>
              </a:rPr>
              <a:t>Dialogue</a:t>
            </a:r>
            <a:r>
              <a:rPr lang="en-US" dirty="0"/>
              <a:t> </a:t>
            </a:r>
            <a:r>
              <a:rPr lang="en-US" dirty="0" smtClean="0"/>
              <a:t>in each panel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FF00"/>
                </a:solidFill>
              </a:rPr>
              <a:t>Color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llustrations for each panel</a:t>
            </a:r>
          </a:p>
        </p:txBody>
      </p:sp>
    </p:spTree>
    <p:extLst>
      <p:ext uri="{BB962C8B-B14F-4D97-AF65-F5344CB8AC3E}">
        <p14:creationId xmlns:p14="http://schemas.microsoft.com/office/powerpoint/2010/main" val="31921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27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u="sng" dirty="0" smtClean="0"/>
              <a:t>SWBAT</a:t>
            </a:r>
            <a:r>
              <a:rPr lang="en-US" sz="2100" b="1" dirty="0" smtClean="0"/>
              <a:t>…</a:t>
            </a:r>
            <a:endParaRPr lang="en-US" sz="2100" b="1" u="sng" dirty="0" smtClean="0"/>
          </a:p>
          <a:p>
            <a:pPr marL="0" indent="0">
              <a:buNone/>
            </a:pPr>
            <a:r>
              <a:rPr lang="en-US" sz="2100" dirty="0" smtClean="0">
                <a:solidFill>
                  <a:srgbClr val="FFFF00"/>
                </a:solidFill>
              </a:rPr>
              <a:t>Complete</a:t>
            </a:r>
            <a:r>
              <a:rPr lang="en-US" sz="2100" dirty="0" smtClean="0"/>
              <a:t> a </a:t>
            </a:r>
            <a:r>
              <a:rPr lang="en-US" sz="2100" dirty="0" smtClean="0">
                <a:solidFill>
                  <a:srgbClr val="FFFF00"/>
                </a:solidFill>
              </a:rPr>
              <a:t>storyboard</a:t>
            </a:r>
            <a:r>
              <a:rPr lang="en-US" sz="2100" dirty="0" smtClean="0"/>
              <a:t> that presents an </a:t>
            </a:r>
            <a:r>
              <a:rPr lang="en-US" sz="2100" dirty="0" smtClean="0">
                <a:solidFill>
                  <a:srgbClr val="FFFF00"/>
                </a:solidFill>
              </a:rPr>
              <a:t>alternative ending </a:t>
            </a:r>
            <a:r>
              <a:rPr lang="en-US" sz="2100" dirty="0" smtClean="0"/>
              <a:t>to </a:t>
            </a:r>
            <a:r>
              <a:rPr lang="en-US" sz="2100" i="1" dirty="0" smtClean="0"/>
              <a:t>Romeo and Juliet.</a:t>
            </a:r>
          </a:p>
          <a:p>
            <a:pPr marL="0" indent="0">
              <a:buNone/>
            </a:pPr>
            <a:r>
              <a:rPr lang="en-US" sz="2100" b="1" u="sng" dirty="0" smtClean="0"/>
              <a:t>DO NOW</a:t>
            </a:r>
          </a:p>
          <a:p>
            <a:pPr marL="0" indent="0"/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FFFF00"/>
                </a:solidFill>
              </a:rPr>
              <a:t>Copy</a:t>
            </a:r>
            <a:r>
              <a:rPr lang="en-US" sz="2100" dirty="0" smtClean="0"/>
              <a:t> the</a:t>
            </a:r>
            <a:r>
              <a:rPr lang="en-US" sz="2100" dirty="0" smtClean="0">
                <a:solidFill>
                  <a:srgbClr val="FFFF00"/>
                </a:solidFill>
              </a:rPr>
              <a:t> agenda </a:t>
            </a:r>
            <a:r>
              <a:rPr lang="en-US" sz="2100" dirty="0" smtClean="0"/>
              <a:t>and</a:t>
            </a:r>
            <a:r>
              <a:rPr lang="en-US" sz="2100" dirty="0" smtClean="0">
                <a:solidFill>
                  <a:srgbClr val="FFFF00"/>
                </a:solidFill>
              </a:rPr>
              <a:t> complete </a:t>
            </a:r>
            <a:r>
              <a:rPr lang="en-US" sz="2100" dirty="0" smtClean="0"/>
              <a:t>the</a:t>
            </a:r>
            <a:r>
              <a:rPr lang="en-US" sz="2100" dirty="0" smtClean="0">
                <a:solidFill>
                  <a:srgbClr val="FFFF00"/>
                </a:solidFill>
              </a:rPr>
              <a:t> Warm-Up.</a:t>
            </a:r>
          </a:p>
          <a:p>
            <a:pPr marL="0" indent="0">
              <a:buNone/>
            </a:pPr>
            <a:r>
              <a:rPr lang="en-US" sz="2100" b="1" u="sng" dirty="0"/>
              <a:t>WARM-UP</a:t>
            </a:r>
          </a:p>
          <a:p>
            <a:pPr marL="0" indent="0">
              <a:buNone/>
            </a:pPr>
            <a:r>
              <a:rPr lang="en-US" sz="2100" dirty="0"/>
              <a:t>If you had to live your life as an animal, which one would you choose to represent your personality? Why? (5 sent</a:t>
            </a:r>
            <a:r>
              <a:rPr lang="en-US" sz="2100" dirty="0" smtClean="0"/>
              <a:t>.)</a:t>
            </a:r>
            <a:endParaRPr lang="en-US" sz="21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/>
              <a:t>AGENDA</a:t>
            </a:r>
          </a:p>
          <a:p>
            <a:r>
              <a:rPr lang="en-US" sz="2100" dirty="0"/>
              <a:t>Complete your “Romeo and Juliet 4 Panel Storyboard</a:t>
            </a:r>
            <a:r>
              <a:rPr lang="en-US" sz="2100" dirty="0" smtClean="0"/>
              <a:t>”</a:t>
            </a:r>
            <a:endParaRPr lang="en-US" sz="2100" b="1" u="sng" dirty="0" smtClean="0"/>
          </a:p>
          <a:p>
            <a:pPr marL="0" indent="0" algn="ctr">
              <a:buNone/>
            </a:pPr>
            <a:r>
              <a:rPr lang="en-US" sz="2100" b="1" u="sng" dirty="0" smtClean="0"/>
              <a:t>				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DUE DATES: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&gt; Today: R&amp;J 4 Panel Storyboard</a:t>
            </a:r>
          </a:p>
        </p:txBody>
      </p:sp>
      <p:pic>
        <p:nvPicPr>
          <p:cNvPr id="1026" name="Picture 2" descr="https://c1.staticflickr.com/5/4115/4786728196_5345a11346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95" y="4038600"/>
            <a:ext cx="312280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28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SWBAT</a:t>
            </a:r>
            <a:r>
              <a:rPr lang="en-US" sz="2000" b="1" dirty="0" smtClean="0"/>
              <a:t>…</a:t>
            </a:r>
            <a:endParaRPr lang="en-US" sz="2000" b="1" u="sng" dirty="0" smtClean="0"/>
          </a:p>
          <a:p>
            <a:pPr marL="0" indent="0">
              <a:buNone/>
            </a:pPr>
            <a:r>
              <a:rPr lang="en-US" sz="1800" dirty="0" smtClean="0"/>
              <a:t>Read, annotate, identify textual evidence, and summarize text </a:t>
            </a:r>
          </a:p>
          <a:p>
            <a:pPr marL="0" indent="0">
              <a:buNone/>
            </a:pPr>
            <a:r>
              <a:rPr lang="en-US" sz="2000" b="1" u="sng" dirty="0" smtClean="0"/>
              <a:t>DO NOW</a:t>
            </a:r>
          </a:p>
          <a:p>
            <a:pPr marL="0" indent="0">
              <a:buNone/>
            </a:pPr>
            <a:r>
              <a:rPr lang="en-US" sz="1800" dirty="0" smtClean="0"/>
              <a:t>Take out your notebook, </a:t>
            </a:r>
            <a:r>
              <a:rPr lang="en-US" sz="1800" dirty="0" smtClean="0">
                <a:solidFill>
                  <a:srgbClr val="FFFF00"/>
                </a:solidFill>
              </a:rPr>
              <a:t>complete</a:t>
            </a:r>
            <a:r>
              <a:rPr lang="en-US" sz="1800" dirty="0" smtClean="0"/>
              <a:t> the </a:t>
            </a:r>
            <a:r>
              <a:rPr lang="en-US" sz="1800" dirty="0" smtClean="0">
                <a:solidFill>
                  <a:srgbClr val="FFFF00"/>
                </a:solidFill>
              </a:rPr>
              <a:t>WARM-UP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FFFF00"/>
                </a:solidFill>
              </a:rPr>
              <a:t>copy</a:t>
            </a:r>
            <a:r>
              <a:rPr lang="en-US" sz="1800" dirty="0" smtClean="0"/>
              <a:t> the </a:t>
            </a:r>
            <a:r>
              <a:rPr lang="en-US" sz="1800" dirty="0" smtClean="0">
                <a:solidFill>
                  <a:srgbClr val="FFFF00"/>
                </a:solidFill>
              </a:rPr>
              <a:t>AGENDA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2000" b="1" u="sng" dirty="0" smtClean="0"/>
              <a:t>WARM-UP</a:t>
            </a:r>
            <a:endParaRPr lang="en-US" sz="2000" b="1" u="sng" dirty="0"/>
          </a:p>
          <a:p>
            <a:pPr marL="0" indent="0">
              <a:buNone/>
            </a:pPr>
            <a:r>
              <a:rPr lang="en-US" sz="1600" dirty="0"/>
              <a:t>1. All people are equal. TRUE/FALSE</a:t>
            </a:r>
          </a:p>
          <a:p>
            <a:pPr marL="0" indent="0">
              <a:buNone/>
            </a:pPr>
            <a:r>
              <a:rPr lang="en-US" sz="1600" dirty="0"/>
              <a:t>2. Usually, the best and brightest people are leaders. </a:t>
            </a:r>
            <a:r>
              <a:rPr lang="en-US" sz="1600" dirty="0" smtClean="0"/>
              <a:t>TRUE/FALSE</a:t>
            </a:r>
          </a:p>
          <a:p>
            <a:pPr marL="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. Good citizens always follow the laws of their government. TRUE/FALSE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 smtClean="0"/>
              <a:t>4</a:t>
            </a:r>
            <a:r>
              <a:rPr lang="en-US" sz="1700" dirty="0"/>
              <a:t>. A dictator can be easily overthrown. TRUE/FALSE</a:t>
            </a:r>
          </a:p>
          <a:p>
            <a:pPr marL="0" indent="0">
              <a:buNone/>
            </a:pPr>
            <a:r>
              <a:rPr lang="en-US" sz="1700" dirty="0"/>
              <a:t>5. The government usually does what is best for the most people. TRUE/FALSE</a:t>
            </a:r>
          </a:p>
          <a:p>
            <a:pPr marL="0" indent="0">
              <a:buNone/>
            </a:pPr>
            <a:r>
              <a:rPr lang="en-US" sz="1700" dirty="0"/>
              <a:t>6. People should always believe what they’re told by authorities. TRUE/FALSE</a:t>
            </a:r>
          </a:p>
          <a:p>
            <a:pPr marL="0" indent="0">
              <a:buNone/>
            </a:pPr>
            <a:r>
              <a:rPr lang="en-US" sz="1700" dirty="0"/>
              <a:t>7. Uneducated people are more easily controlled than educated people. TRUE/FALSE</a:t>
            </a:r>
          </a:p>
          <a:p>
            <a:pPr marL="0" indent="0">
              <a:buNone/>
            </a:pPr>
            <a:r>
              <a:rPr lang="en-US" sz="1700" dirty="0"/>
              <a:t>8. People always have the ability to make their own choices. </a:t>
            </a:r>
            <a:r>
              <a:rPr lang="en-US" sz="1700" dirty="0" smtClean="0"/>
              <a:t>TRUE/FALSE</a:t>
            </a:r>
            <a:endParaRPr lang="en-US" sz="1700" b="1" u="sng" dirty="0"/>
          </a:p>
          <a:p>
            <a:pPr marL="0" indent="0">
              <a:buNone/>
            </a:pPr>
            <a:r>
              <a:rPr lang="en-US" sz="2000" b="1" u="sng" dirty="0" smtClean="0"/>
              <a:t>AGENDA</a:t>
            </a:r>
            <a:endParaRPr lang="en-US" sz="2000" b="1" u="sng" dirty="0"/>
          </a:p>
          <a:p>
            <a:r>
              <a:rPr lang="en-US" sz="2100" dirty="0" smtClean="0"/>
              <a:t>The Third Wave document analysis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FF00"/>
                </a:solidFill>
              </a:rPr>
              <a:t>&gt; F, 1Mar2019: Notebook Check</a:t>
            </a: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&amp; J Storyboard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POINTS PER PANEL</a:t>
            </a:r>
          </a:p>
          <a:p>
            <a:r>
              <a:rPr lang="en-US" dirty="0" smtClean="0"/>
              <a:t>Dialogue – 1 point</a:t>
            </a:r>
          </a:p>
          <a:p>
            <a:r>
              <a:rPr lang="en-US" dirty="0" smtClean="0"/>
              <a:t>Illustration – 1 point</a:t>
            </a:r>
          </a:p>
          <a:p>
            <a:r>
              <a:rPr lang="en-US" dirty="0" smtClean="0"/>
              <a:t>Color – 1 point</a:t>
            </a:r>
          </a:p>
          <a:p>
            <a:r>
              <a:rPr lang="en-US" dirty="0" smtClean="0"/>
              <a:t>Narration – 3 points (1 per sent.)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TOTAL POINTS PER PANEL: 6 Points </a:t>
            </a:r>
          </a:p>
          <a:p>
            <a:pPr marL="0" indent="0">
              <a:buNone/>
            </a:pPr>
            <a:r>
              <a:rPr lang="en-US" dirty="0" smtClean="0"/>
              <a:t>(6 points x 4 panels = 24 points)</a:t>
            </a:r>
          </a:p>
          <a:p>
            <a:r>
              <a:rPr lang="en-US" dirty="0" smtClean="0"/>
              <a:t>Cool Factor – 1 point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TOTAL POINTS POSSIBLE: 24 + 1 = 25 points 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3040"/>
            <a:ext cx="247650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1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SWBAT</a:t>
            </a:r>
            <a:r>
              <a:rPr lang="en-US" sz="2400" b="1" dirty="0" smtClean="0"/>
              <a:t>…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ummarize text using claims, reasons, evidence, and counter-claims/rebuttal.</a:t>
            </a:r>
          </a:p>
          <a:p>
            <a:pPr marL="0" indent="0">
              <a:buNone/>
            </a:pPr>
            <a:r>
              <a:rPr lang="en-US" sz="2400" b="1" u="sng" dirty="0" smtClean="0"/>
              <a:t>WARM-UP</a:t>
            </a:r>
            <a:endParaRPr lang="en-US" sz="2400" b="1" u="sng" dirty="0"/>
          </a:p>
          <a:p>
            <a:pPr marL="0" indent="0">
              <a:buNone/>
            </a:pPr>
            <a:r>
              <a:rPr lang="en-US" sz="2000" dirty="0" smtClean="0"/>
              <a:t>Copy the following sentences (</a:t>
            </a:r>
            <a:r>
              <a:rPr lang="en-US" sz="2000" dirty="0" smtClean="0">
                <a:solidFill>
                  <a:srgbClr val="FFFF00"/>
                </a:solidFill>
              </a:rPr>
              <a:t>skipping</a:t>
            </a:r>
            <a:r>
              <a:rPr lang="en-US" sz="2000" dirty="0" smtClean="0"/>
              <a:t> lines): </a:t>
            </a:r>
          </a:p>
          <a:p>
            <a:pPr marL="0" indent="0">
              <a:buNone/>
            </a:pPr>
            <a:r>
              <a:rPr lang="en-US" sz="2000" dirty="0" smtClean="0"/>
              <a:t>Esperanza </a:t>
            </a:r>
            <a:r>
              <a:rPr lang="en-US" sz="2000" dirty="0"/>
              <a:t>should be elected class president because</a:t>
            </a:r>
            <a:r>
              <a:rPr lang="en-US" sz="2000" i="1" dirty="0"/>
              <a:t> </a:t>
            </a:r>
            <a:r>
              <a:rPr lang="en-US" sz="2000" dirty="0"/>
              <a:t>she is a </a:t>
            </a:r>
            <a:r>
              <a:rPr lang="en-US" sz="2000" dirty="0" smtClean="0"/>
              <a:t>natural </a:t>
            </a:r>
            <a:r>
              <a:rPr lang="en-US" sz="2000" dirty="0"/>
              <a:t>leader. When we got lost in the Yosemite Mountains on our class trip, Esperanza took control </a:t>
            </a:r>
            <a:r>
              <a:rPr lang="en-US" sz="2000" dirty="0" smtClean="0"/>
              <a:t>and </a:t>
            </a:r>
            <a:r>
              <a:rPr lang="en-US" sz="2000" dirty="0"/>
              <a:t>navigated us back to </a:t>
            </a:r>
            <a:r>
              <a:rPr lang="en-US" sz="2000" dirty="0" smtClean="0"/>
              <a:t>civilization. &gt;&gt;&gt;</a:t>
            </a:r>
            <a:endParaRPr lang="en-US" sz="2000" b="1" u="sng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Although </a:t>
            </a:r>
            <a:r>
              <a:rPr lang="en-US" sz="2000" dirty="0"/>
              <a:t>Talia is running for a second term, she has not kept her campaign promises.</a:t>
            </a:r>
            <a:endParaRPr lang="en-US" sz="20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u="sng" dirty="0" smtClean="0"/>
              <a:t>				</a:t>
            </a:r>
            <a:endParaRPr lang="en-US" sz="2000" b="1" u="sng" dirty="0"/>
          </a:p>
          <a:p>
            <a:pPr marL="0" indent="0">
              <a:buNone/>
            </a:pPr>
            <a:r>
              <a:rPr lang="en-US" sz="2400" b="1" u="sng" dirty="0" smtClean="0"/>
              <a:t>AGENDA</a:t>
            </a:r>
            <a:endParaRPr lang="en-US" sz="2400" b="1" u="sng" dirty="0"/>
          </a:p>
          <a:p>
            <a:r>
              <a:rPr lang="en-US" sz="2000" dirty="0" smtClean="0"/>
              <a:t>Take notes: Claims, Reasons, Evidence, Counterclaims/Rebuttal</a:t>
            </a:r>
          </a:p>
          <a:p>
            <a:r>
              <a:rPr lang="en-US" sz="2000" dirty="0" smtClean="0"/>
              <a:t>Complete The Third Wave document analysis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Today: Notebook Check</a:t>
            </a:r>
          </a:p>
          <a:p>
            <a:pPr marL="0" indent="0">
              <a:buFont typeface="Wingdings"/>
              <a:buChar char="Ø"/>
            </a:pPr>
            <a:r>
              <a:rPr lang="en-US" sz="2000" b="1" dirty="0" smtClean="0">
                <a:solidFill>
                  <a:srgbClr val="FFFF00"/>
                </a:solidFill>
              </a:rPr>
              <a:t> M, 4Mar2019: The Third Wave doc analysis packet</a:t>
            </a:r>
          </a:p>
          <a:p>
            <a:pPr marL="0" indent="0">
              <a:buFont typeface="Wingdings"/>
              <a:buChar char="Ø"/>
            </a:pPr>
            <a:endParaRPr lang="en-US" sz="21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1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claim</a:t>
            </a:r>
            <a:r>
              <a:rPr lang="en-US" dirty="0"/>
              <a:t> is your </a:t>
            </a:r>
            <a:r>
              <a:rPr lang="en-US" b="1" dirty="0">
                <a:solidFill>
                  <a:srgbClr val="FFFF00"/>
                </a:solidFill>
              </a:rPr>
              <a:t>ARGUMENT</a:t>
            </a:r>
            <a:r>
              <a:rPr lang="en-US" b="1" dirty="0"/>
              <a:t>. </a:t>
            </a:r>
            <a:r>
              <a:rPr lang="en-US" dirty="0"/>
              <a:t>Claims are statements of belief that can be </a:t>
            </a:r>
            <a:r>
              <a:rPr lang="en-US" dirty="0" smtClean="0"/>
              <a:t>argued against.</a:t>
            </a:r>
          </a:p>
          <a:p>
            <a:pPr lvl="1"/>
            <a:r>
              <a:rPr lang="en-US" i="1" dirty="0" smtClean="0"/>
              <a:t>Ex Gratia (e.g. – for example)</a:t>
            </a:r>
            <a:r>
              <a:rPr lang="en-US" dirty="0" smtClean="0"/>
              <a:t>: Esperanza </a:t>
            </a:r>
            <a:r>
              <a:rPr lang="en-US" dirty="0" smtClean="0">
                <a:solidFill>
                  <a:srgbClr val="FFFF00"/>
                </a:solidFill>
              </a:rPr>
              <a:t>should</a:t>
            </a:r>
            <a:r>
              <a:rPr lang="en-US" dirty="0" smtClean="0"/>
              <a:t> </a:t>
            </a:r>
            <a:r>
              <a:rPr lang="en-US" dirty="0"/>
              <a:t>be elected class president.</a:t>
            </a:r>
          </a:p>
        </p:txBody>
      </p:sp>
    </p:spTree>
    <p:extLst>
      <p:ext uri="{BB962C8B-B14F-4D97-AF65-F5344CB8AC3E}">
        <p14:creationId xmlns:p14="http://schemas.microsoft.com/office/powerpoint/2010/main" val="30667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 smtClean="0"/>
              <a:t>reason</a:t>
            </a:r>
            <a:r>
              <a:rPr lang="en-US" dirty="0" smtClean="0"/>
              <a:t> </a:t>
            </a:r>
            <a:r>
              <a:rPr lang="en-US" dirty="0"/>
              <a:t>is your </a:t>
            </a:r>
            <a:r>
              <a:rPr lang="en-US" b="1" dirty="0">
                <a:solidFill>
                  <a:srgbClr val="FFFF00"/>
                </a:solidFill>
              </a:rPr>
              <a:t>LOGICAL SUPPORT</a:t>
            </a:r>
            <a:r>
              <a:rPr lang="en-US" dirty="0"/>
              <a:t>. Reasons are statements of logic </a:t>
            </a:r>
            <a:r>
              <a:rPr lang="en-US" dirty="0" smtClean="0"/>
              <a:t>that support </a:t>
            </a:r>
            <a:r>
              <a:rPr lang="en-US" dirty="0"/>
              <a:t>your statement or </a:t>
            </a:r>
            <a:r>
              <a:rPr lang="en-US" dirty="0" smtClean="0"/>
              <a:t>belief, </a:t>
            </a:r>
            <a:r>
              <a:rPr lang="en-US" i="1" dirty="0" smtClean="0"/>
              <a:t>id </a:t>
            </a:r>
            <a:r>
              <a:rPr lang="en-US" i="1" dirty="0" err="1" smtClean="0"/>
              <a:t>est</a:t>
            </a:r>
            <a:r>
              <a:rPr lang="en-US" i="1" dirty="0" smtClean="0"/>
              <a:t> (i.e. – that is to say)</a:t>
            </a:r>
            <a:r>
              <a:rPr lang="en-US" dirty="0" smtClean="0"/>
              <a:t>, </a:t>
            </a:r>
            <a:r>
              <a:rPr lang="en-US" dirty="0"/>
              <a:t>your </a:t>
            </a:r>
            <a:r>
              <a:rPr lang="en-US" dirty="0" smtClean="0"/>
              <a:t>claim.</a:t>
            </a:r>
          </a:p>
          <a:p>
            <a:pPr lvl="1"/>
            <a:r>
              <a:rPr lang="en-US" i="1" dirty="0" smtClean="0"/>
              <a:t>Ex </a:t>
            </a:r>
            <a:r>
              <a:rPr lang="en-US" i="1" dirty="0"/>
              <a:t>Gratia </a:t>
            </a:r>
            <a:r>
              <a:rPr lang="en-US" i="1" dirty="0" smtClean="0"/>
              <a:t>(</a:t>
            </a:r>
            <a:r>
              <a:rPr lang="en-US" i="1" dirty="0"/>
              <a:t>e.g. – for example</a:t>
            </a:r>
            <a:r>
              <a:rPr lang="en-US" i="1" dirty="0" smtClean="0"/>
              <a:t>)</a:t>
            </a:r>
            <a:r>
              <a:rPr lang="en-US" dirty="0" smtClean="0"/>
              <a:t>: </a:t>
            </a:r>
            <a:r>
              <a:rPr lang="en-US" dirty="0"/>
              <a:t>Esperanza should be elected class </a:t>
            </a:r>
            <a:r>
              <a:rPr lang="en-US" dirty="0" smtClean="0"/>
              <a:t>president </a:t>
            </a:r>
            <a:r>
              <a:rPr lang="en-US" dirty="0">
                <a:solidFill>
                  <a:srgbClr val="FFFF00"/>
                </a:solidFill>
              </a:rPr>
              <a:t>because</a:t>
            </a:r>
            <a:r>
              <a:rPr lang="en-US" i="1" dirty="0"/>
              <a:t> </a:t>
            </a:r>
            <a:r>
              <a:rPr lang="en-US" dirty="0" smtClean="0"/>
              <a:t>she is </a:t>
            </a:r>
            <a:r>
              <a:rPr lang="en-US" dirty="0"/>
              <a:t>a natural leader.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Evidence</a:t>
            </a:r>
            <a:r>
              <a:rPr lang="en-US" dirty="0"/>
              <a:t> is your </a:t>
            </a:r>
            <a:r>
              <a:rPr lang="en-US" b="1" dirty="0">
                <a:solidFill>
                  <a:srgbClr val="FFFF00"/>
                </a:solidFill>
              </a:rPr>
              <a:t>PROOF</a:t>
            </a:r>
            <a:r>
              <a:rPr lang="en-US" b="1" dirty="0"/>
              <a:t>. </a:t>
            </a:r>
            <a:r>
              <a:rPr lang="en-US" dirty="0"/>
              <a:t>Evidence comes from sources, fieldwork, </a:t>
            </a:r>
            <a:r>
              <a:rPr lang="en-US" dirty="0" smtClean="0"/>
              <a:t>and research.</a:t>
            </a:r>
          </a:p>
          <a:p>
            <a:pPr lvl="1"/>
            <a:r>
              <a:rPr lang="en-US" i="1" dirty="0" smtClean="0"/>
              <a:t>Ex </a:t>
            </a:r>
            <a:r>
              <a:rPr lang="en-US" i="1" dirty="0"/>
              <a:t>Gratia </a:t>
            </a:r>
            <a:r>
              <a:rPr lang="en-US" i="1" dirty="0" smtClean="0"/>
              <a:t>(e.g. – for </a:t>
            </a:r>
            <a:r>
              <a:rPr lang="en-US" i="1" dirty="0"/>
              <a:t>example)</a:t>
            </a:r>
            <a:r>
              <a:rPr lang="en-US" dirty="0"/>
              <a:t>: Esperanza should be elected class president because</a:t>
            </a:r>
            <a:r>
              <a:rPr lang="en-US" i="1" dirty="0"/>
              <a:t> </a:t>
            </a:r>
            <a:r>
              <a:rPr lang="en-US" dirty="0"/>
              <a:t>she is a natural leader</a:t>
            </a:r>
            <a:r>
              <a:rPr lang="en-US" dirty="0" smtClean="0"/>
              <a:t>. </a:t>
            </a:r>
            <a:r>
              <a:rPr lang="en-US" dirty="0"/>
              <a:t>When we got lost in the </a:t>
            </a:r>
            <a:r>
              <a:rPr lang="en-US" dirty="0" smtClean="0"/>
              <a:t>Yosemite </a:t>
            </a:r>
            <a:r>
              <a:rPr lang="en-US" dirty="0"/>
              <a:t>Mountains on our class trip, </a:t>
            </a:r>
            <a:r>
              <a:rPr lang="en-US" dirty="0" smtClean="0">
                <a:solidFill>
                  <a:srgbClr val="FFFF00"/>
                </a:solidFill>
              </a:rPr>
              <a:t>Esperanza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took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control </a:t>
            </a:r>
            <a:r>
              <a:rPr lang="en-US" dirty="0"/>
              <a:t>and navigated us back to civilization.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Seating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gather your things and listen for your name. You will be assigned a new seat.</a:t>
            </a:r>
            <a:endParaRPr lang="en-US" dirty="0"/>
          </a:p>
        </p:txBody>
      </p:sp>
      <p:pic>
        <p:nvPicPr>
          <p:cNvPr id="2050" name="Picture 2" descr="http://www.rhinoden.com/wp-content/uploads/2012/07/college-classroo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6183"/>
            <a:ext cx="5267325" cy="35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Counter-claim/Rebuttal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Counter-claim/Rebuttal</a:t>
            </a:r>
            <a:r>
              <a:rPr lang="en-US" dirty="0" smtClean="0"/>
              <a:t> describes </a:t>
            </a:r>
            <a:r>
              <a:rPr lang="en-US" dirty="0"/>
              <a:t>other plausible claims with </a:t>
            </a:r>
            <a:r>
              <a:rPr lang="en-US" b="1" dirty="0" smtClean="0">
                <a:solidFill>
                  <a:srgbClr val="FFFF00"/>
                </a:solidFill>
              </a:rPr>
              <a:t>COUNTER EVIDENCE </a:t>
            </a:r>
            <a:r>
              <a:rPr lang="en-US" dirty="0" smtClean="0"/>
              <a:t>and </a:t>
            </a:r>
            <a:r>
              <a:rPr lang="en-US" dirty="0" smtClean="0"/>
              <a:t>reasoning.</a:t>
            </a:r>
            <a:endParaRPr lang="en-US" u="sng" dirty="0" smtClean="0"/>
          </a:p>
          <a:p>
            <a:pPr lvl="1"/>
            <a:r>
              <a:rPr lang="en-US" i="1" dirty="0" smtClean="0"/>
              <a:t>Ex </a:t>
            </a:r>
            <a:r>
              <a:rPr lang="en-US" i="1" dirty="0"/>
              <a:t>Gratia </a:t>
            </a:r>
            <a:r>
              <a:rPr lang="en-US" i="1" dirty="0" smtClean="0"/>
              <a:t>(e.g. – for </a:t>
            </a:r>
            <a:r>
              <a:rPr lang="en-US" i="1" dirty="0"/>
              <a:t>example)</a:t>
            </a:r>
            <a:r>
              <a:rPr lang="en-US" dirty="0"/>
              <a:t>: Esperanza should be elected class president because</a:t>
            </a:r>
            <a:r>
              <a:rPr lang="en-US" i="1" dirty="0"/>
              <a:t> </a:t>
            </a:r>
            <a:r>
              <a:rPr lang="en-US" dirty="0"/>
              <a:t>she is a natural leader</a:t>
            </a:r>
            <a:r>
              <a:rPr lang="en-US" dirty="0" smtClean="0"/>
              <a:t>. </a:t>
            </a:r>
            <a:r>
              <a:rPr lang="en-US" dirty="0"/>
              <a:t>When we got lost in the </a:t>
            </a:r>
            <a:r>
              <a:rPr lang="en-US" dirty="0" smtClean="0"/>
              <a:t>Yosemite </a:t>
            </a:r>
            <a:r>
              <a:rPr lang="en-US" dirty="0"/>
              <a:t>Mountains on our class trip, </a:t>
            </a:r>
            <a:r>
              <a:rPr lang="en-US" dirty="0" smtClean="0"/>
              <a:t>Esperanza took</a:t>
            </a:r>
            <a:r>
              <a:rPr lang="en-US" dirty="0"/>
              <a:t> </a:t>
            </a:r>
            <a:r>
              <a:rPr lang="en-US" dirty="0" smtClean="0"/>
              <a:t>control </a:t>
            </a:r>
            <a:r>
              <a:rPr lang="en-US" dirty="0"/>
              <a:t>and navigated us back to civilization</a:t>
            </a:r>
            <a:r>
              <a:rPr lang="en-US" dirty="0" smtClean="0"/>
              <a:t>. Although Talia is running for a second term, she has </a:t>
            </a:r>
            <a:r>
              <a:rPr lang="en-US" dirty="0" smtClean="0">
                <a:solidFill>
                  <a:srgbClr val="FFFF00"/>
                </a:solidFill>
              </a:rPr>
              <a:t>not kept her campaign promises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could work </a:t>
            </a:r>
            <a:r>
              <a:rPr lang="en-US" dirty="0" smtClean="0"/>
              <a:t>at </a:t>
            </a:r>
            <a:r>
              <a:rPr lang="en-US" dirty="0"/>
              <a:t>Culver City High School because</a:t>
            </a:r>
            <a:r>
              <a:rPr lang="en-US" b="1" dirty="0"/>
              <a:t> </a:t>
            </a:r>
            <a:r>
              <a:rPr lang="en-US" b="1" i="1" dirty="0" smtClean="0"/>
              <a:t>, </a:t>
            </a:r>
            <a:r>
              <a:rPr lang="en-US" dirty="0" smtClean="0"/>
              <a:t>although</a:t>
            </a:r>
            <a:r>
              <a:rPr lang="en-US" b="1" i="1" dirty="0"/>
              <a:t> </a:t>
            </a:r>
            <a:r>
              <a:rPr lang="en-US" dirty="0" smtClean="0"/>
              <a:t>it </a:t>
            </a:r>
            <a:r>
              <a:rPr lang="en-US" dirty="0"/>
              <a:t>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12379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dirty="0" smtClean="0"/>
              <a:t>because</a:t>
            </a:r>
            <a:r>
              <a:rPr lang="en-US" b="1" dirty="0" smtClean="0"/>
              <a:t>, </a:t>
            </a:r>
            <a:r>
              <a:rPr lang="en-US" dirty="0" smtClean="0"/>
              <a:t>although</a:t>
            </a:r>
            <a:r>
              <a:rPr lang="en-US" b="1" i="1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28546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u="sng" dirty="0"/>
              <a:t>because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(reason)</a:t>
            </a:r>
            <a:r>
              <a:rPr lang="en-US" dirty="0"/>
              <a:t>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although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it 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</a:t>
            </a:r>
            <a:r>
              <a:rPr lang="en-US" b="1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6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u="sng" dirty="0"/>
              <a:t>because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(reason)</a:t>
            </a:r>
            <a:r>
              <a:rPr lang="en-US" dirty="0"/>
              <a:t>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/>
              <a:t>although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counter-claim</a:t>
            </a:r>
            <a:r>
              <a:rPr lang="en-US" b="1" i="1" dirty="0">
                <a:solidFill>
                  <a:srgbClr val="FFFF00"/>
                </a:solidFill>
              </a:rPr>
              <a:t>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it is 2019 and not 1967, </a:t>
            </a:r>
            <a:r>
              <a:rPr lang="en-US" dirty="0" smtClean="0"/>
              <a:t>teenagers today </a:t>
            </a:r>
            <a:r>
              <a:rPr lang="en-US" dirty="0"/>
              <a:t>are not very different from those in the </a:t>
            </a:r>
            <a:r>
              <a:rPr lang="en-US" dirty="0" smtClean="0"/>
              <a:t>past, in terms of being influenced by peer pressure</a:t>
            </a:r>
            <a:r>
              <a:rPr lang="en-US" b="1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65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Question: </a:t>
            </a:r>
            <a:r>
              <a:rPr lang="en-US" dirty="0" smtClean="0"/>
              <a:t>Do </a:t>
            </a:r>
            <a:r>
              <a:rPr lang="en-US" dirty="0"/>
              <a:t>you think an experiment like the one conducted at </a:t>
            </a:r>
            <a:r>
              <a:rPr lang="en-US" dirty="0" err="1"/>
              <a:t>Cubberley</a:t>
            </a:r>
            <a:r>
              <a:rPr lang="en-US" dirty="0"/>
              <a:t> High School would work at Culver City High School? Why or why not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Answer: </a:t>
            </a:r>
            <a:r>
              <a:rPr lang="en-US" dirty="0" smtClean="0"/>
              <a:t>The </a:t>
            </a:r>
            <a:r>
              <a:rPr lang="en-US" dirty="0"/>
              <a:t>Third Wave experiment </a:t>
            </a:r>
            <a:r>
              <a:rPr lang="en-US" u="sng" dirty="0"/>
              <a:t>could work </a:t>
            </a:r>
            <a:r>
              <a:rPr lang="en-US" b="1" i="1" dirty="0">
                <a:solidFill>
                  <a:srgbClr val="FFFF00"/>
                </a:solidFill>
              </a:rPr>
              <a:t>(claim)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Culver City High School </a:t>
            </a:r>
            <a:r>
              <a:rPr lang="en-US" u="sng" dirty="0"/>
              <a:t>because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(reason)</a:t>
            </a:r>
            <a:r>
              <a:rPr lang="en-US" dirty="0"/>
              <a:t>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/>
              <a:t>although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counter-claim</a:t>
            </a:r>
            <a:r>
              <a:rPr lang="en-US" b="1" i="1" dirty="0">
                <a:solidFill>
                  <a:srgbClr val="FFFF00"/>
                </a:solidFill>
              </a:rPr>
              <a:t>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it is 2019 and not 1967, </a:t>
            </a:r>
            <a:r>
              <a:rPr lang="en-US" dirty="0" smtClean="0"/>
              <a:t>teenagers today </a:t>
            </a:r>
            <a:r>
              <a:rPr lang="en-US" dirty="0"/>
              <a:t>are </a:t>
            </a:r>
            <a:r>
              <a:rPr lang="en-US" u="sng" dirty="0"/>
              <a:t>not very different</a:t>
            </a:r>
            <a:r>
              <a:rPr lang="en-US" dirty="0"/>
              <a:t> from those in the </a:t>
            </a:r>
            <a:r>
              <a:rPr lang="en-US" dirty="0" smtClean="0"/>
              <a:t>past, in terms of being influenced by peer pressure </a:t>
            </a:r>
            <a:r>
              <a:rPr lang="en-US" b="1" i="1" dirty="0" smtClean="0">
                <a:solidFill>
                  <a:srgbClr val="FFFF00"/>
                </a:solidFill>
              </a:rPr>
              <a:t>(evidence)</a:t>
            </a:r>
            <a:r>
              <a:rPr lang="en-US" b="1" i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35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Wave Doc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Summarize</a:t>
            </a:r>
            <a:r>
              <a:rPr lang="en-US" dirty="0" smtClean="0"/>
              <a:t> </a:t>
            </a:r>
            <a:r>
              <a:rPr lang="en-US" dirty="0"/>
              <a:t>how the third wave developed so </a:t>
            </a:r>
            <a:r>
              <a:rPr lang="en-US" dirty="0" smtClean="0"/>
              <a:t>quickly.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Discussion Questions: </a:t>
            </a:r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rite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FF00"/>
                </a:solidFill>
              </a:rPr>
              <a:t>complete sentences </a:t>
            </a:r>
            <a:r>
              <a:rPr lang="en-US" dirty="0" smtClean="0"/>
              <a:t>using </a:t>
            </a:r>
            <a:r>
              <a:rPr lang="en-US" dirty="0"/>
              <a:t>c</a:t>
            </a:r>
            <a:r>
              <a:rPr lang="en-US" dirty="0" smtClean="0"/>
              <a:t>laims, reasons, evidence, and counter-claims/rebuttals.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Answers must be in </a:t>
            </a:r>
            <a:r>
              <a:rPr lang="en-US" dirty="0" smtClean="0">
                <a:solidFill>
                  <a:srgbClr val="FFFF00"/>
                </a:solidFill>
              </a:rPr>
              <a:t>Third Person </a:t>
            </a:r>
            <a:r>
              <a:rPr lang="en-US" dirty="0" smtClean="0"/>
              <a:t>(he, she, </a:t>
            </a:r>
            <a:r>
              <a:rPr lang="en-US" dirty="0"/>
              <a:t>i</a:t>
            </a:r>
            <a:r>
              <a:rPr lang="en-US" dirty="0" smtClean="0"/>
              <a:t>t, they,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To Take Notes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out your </a:t>
            </a:r>
            <a:r>
              <a:rPr lang="en-US" dirty="0" smtClean="0">
                <a:solidFill>
                  <a:srgbClr val="FFFF00"/>
                </a:solidFill>
              </a:rPr>
              <a:t>notebook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pen/pencil</a:t>
            </a:r>
            <a:r>
              <a:rPr lang="en-US" dirty="0" smtClean="0"/>
              <a:t> and prepare to </a:t>
            </a:r>
            <a:r>
              <a:rPr lang="en-US" dirty="0" smtClean="0">
                <a:solidFill>
                  <a:srgbClr val="FFFF00"/>
                </a:solidFill>
              </a:rPr>
              <a:t>copy</a:t>
            </a:r>
            <a:r>
              <a:rPr lang="en-US" dirty="0" smtClean="0"/>
              <a:t> the information on the next few slides </a:t>
            </a:r>
            <a:r>
              <a:rPr lang="en-US" dirty="0" smtClean="0">
                <a:solidFill>
                  <a:srgbClr val="FFFF00"/>
                </a:solidFill>
              </a:rPr>
              <a:t>in your own words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www.atulhost.com/wp-content/uploads/2017/09/note-taking-ap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52809"/>
            <a:ext cx="5866403" cy="33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</a:t>
            </a:r>
            <a:r>
              <a:rPr lang="en-US" dirty="0" smtClean="0">
                <a:solidFill>
                  <a:srgbClr val="FFFF00"/>
                </a:solidFill>
              </a:rPr>
              <a:t>make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entries</a:t>
            </a:r>
            <a:r>
              <a:rPr lang="en-US" dirty="0" smtClean="0"/>
              <a:t> in your Notebook </a:t>
            </a:r>
            <a:r>
              <a:rPr lang="en-US" dirty="0" smtClean="0">
                <a:solidFill>
                  <a:srgbClr val="FFFF00"/>
                </a:solidFill>
              </a:rPr>
              <a:t>each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Place your </a:t>
            </a:r>
            <a:r>
              <a:rPr lang="en-US" dirty="0" smtClean="0">
                <a:solidFill>
                  <a:srgbClr val="FFFF00"/>
                </a:solidFill>
              </a:rPr>
              <a:t>paper clip </a:t>
            </a:r>
            <a:r>
              <a:rPr lang="en-US" dirty="0" smtClean="0"/>
              <a:t>on the page of the </a:t>
            </a:r>
            <a:r>
              <a:rPr lang="en-US" dirty="0" smtClean="0">
                <a:solidFill>
                  <a:srgbClr val="FFFF00"/>
                </a:solidFill>
              </a:rPr>
              <a:t>most recent entry</a:t>
            </a:r>
            <a:r>
              <a:rPr lang="en-US" dirty="0" smtClean="0"/>
              <a:t> in your Notebook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Notebook checks </a:t>
            </a:r>
            <a:r>
              <a:rPr lang="en-US" dirty="0" smtClean="0"/>
              <a:t>happen </a:t>
            </a:r>
            <a:r>
              <a:rPr lang="en-US" dirty="0" smtClean="0">
                <a:solidFill>
                  <a:srgbClr val="FFFF00"/>
                </a:solidFill>
              </a:rPr>
              <a:t>weekly </a:t>
            </a:r>
            <a:r>
              <a:rPr lang="en-US" dirty="0" smtClean="0"/>
              <a:t>(during silent reading time), and are graded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completion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0623"/>
            <a:ext cx="7086600" cy="56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25 February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SWBAT</a:t>
            </a:r>
            <a:r>
              <a:rPr lang="en-US" sz="2000" b="1" dirty="0" smtClean="0"/>
              <a:t>…</a:t>
            </a:r>
            <a:endParaRPr lang="en-US" sz="1800" b="1" u="sng" dirty="0" smtClean="0"/>
          </a:p>
          <a:p>
            <a:pPr marL="0" indent="0">
              <a:buNone/>
            </a:pPr>
            <a:r>
              <a:rPr lang="en-US" sz="1800" dirty="0" smtClean="0"/>
              <a:t>Paraphrase, in writing, the new rules and expectations of the class.</a:t>
            </a:r>
          </a:p>
          <a:p>
            <a:pPr marL="0" indent="0">
              <a:buNone/>
            </a:pPr>
            <a:r>
              <a:rPr lang="en-US" sz="2000" b="1" u="sng" dirty="0" smtClean="0"/>
              <a:t>DO </a:t>
            </a:r>
            <a:r>
              <a:rPr lang="en-US" sz="2000" b="1" u="sng" dirty="0"/>
              <a:t>NOW</a:t>
            </a:r>
          </a:p>
          <a:p>
            <a:r>
              <a:rPr lang="en-US" sz="1800" dirty="0" smtClean="0"/>
              <a:t>Take out your </a:t>
            </a:r>
            <a:r>
              <a:rPr lang="en-US" sz="1800" u="sng" dirty="0" smtClean="0"/>
              <a:t>notebook</a:t>
            </a:r>
            <a:r>
              <a:rPr lang="en-US" sz="1800" dirty="0" smtClean="0"/>
              <a:t> and a </a:t>
            </a:r>
            <a:r>
              <a:rPr lang="en-US" sz="1800" u="sng" dirty="0" smtClean="0"/>
              <a:t>pencil</a:t>
            </a:r>
            <a:r>
              <a:rPr lang="en-US" sz="1800" dirty="0" smtClean="0"/>
              <a:t> and quietly wait for the sound of the bell (place your </a:t>
            </a:r>
            <a:r>
              <a:rPr lang="en-US" sz="1800" u="sng" dirty="0" smtClean="0"/>
              <a:t>syllabus</a:t>
            </a:r>
            <a:r>
              <a:rPr lang="en-US" sz="1800" dirty="0" smtClean="0"/>
              <a:t> and </a:t>
            </a:r>
            <a:r>
              <a:rPr lang="en-US" sz="1800" u="sng" dirty="0" smtClean="0"/>
              <a:t>paperclip</a:t>
            </a:r>
            <a:r>
              <a:rPr lang="en-US" sz="1800" dirty="0" smtClean="0"/>
              <a:t> on your desk).</a:t>
            </a:r>
            <a:endParaRPr lang="en-US" sz="1800" b="1" u="sng" dirty="0" smtClean="0"/>
          </a:p>
          <a:p>
            <a:pPr marL="0" indent="0">
              <a:buNone/>
            </a:pPr>
            <a:r>
              <a:rPr lang="en-US" sz="2000" b="1" u="sng" dirty="0" smtClean="0"/>
              <a:t>WARM-UP</a:t>
            </a:r>
          </a:p>
          <a:p>
            <a:pPr marL="0" lvl="1" indent="0">
              <a:buNone/>
            </a:pPr>
            <a:r>
              <a:rPr lang="en-US" sz="1800" dirty="0"/>
              <a:t>Who is the most important person in your life? Why? (5 sent</a:t>
            </a:r>
            <a:r>
              <a:rPr lang="en-US" sz="1800" dirty="0" smtClean="0"/>
              <a:t>.)</a:t>
            </a:r>
            <a:endParaRPr lang="en-US" sz="1800" b="1" u="sng" dirty="0" smtClean="0"/>
          </a:p>
          <a:p>
            <a:pPr marL="0" indent="0">
              <a:buNone/>
            </a:pPr>
            <a:r>
              <a:rPr lang="en-US" sz="2000" b="1" u="sng" dirty="0" smtClean="0"/>
              <a:t>AGENDA</a:t>
            </a:r>
            <a:endParaRPr lang="en-US" sz="2000" dirty="0" smtClean="0"/>
          </a:p>
          <a:p>
            <a:r>
              <a:rPr lang="en-US" sz="1800" dirty="0" smtClean="0"/>
              <a:t>Introductions, Seating chart</a:t>
            </a:r>
          </a:p>
          <a:p>
            <a:r>
              <a:rPr lang="en-US" sz="1800" dirty="0" smtClean="0"/>
              <a:t>Take notes on class syllabus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Review class expectations and website</a:t>
            </a:r>
          </a:p>
          <a:p>
            <a:r>
              <a:rPr lang="en-US" sz="1900" dirty="0"/>
              <a:t>Preview remainder of </a:t>
            </a:r>
            <a:r>
              <a:rPr lang="en-US" sz="1900" dirty="0" smtClean="0"/>
              <a:t>semester</a:t>
            </a:r>
          </a:p>
          <a:p>
            <a:r>
              <a:rPr lang="en-US" sz="1900" dirty="0" smtClean="0"/>
              <a:t>Notebook Check </a:t>
            </a:r>
            <a:endParaRPr lang="en-US" b="1" u="sng" dirty="0"/>
          </a:p>
          <a:p>
            <a:pPr marL="0" indent="0" algn="ctr">
              <a:buNone/>
            </a:pPr>
            <a:r>
              <a:rPr lang="en-US" b="1" u="sng" dirty="0" smtClean="0"/>
              <a:t>				</a:t>
            </a:r>
            <a:endParaRPr lang="en-US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DUE DATES: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M, 25Feb2019: Notebook Check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T, 26Feb2019: Signed Syllabus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reflectingenglish.files.wordpress.com/2014/01/list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49" y="4800601"/>
            <a:ext cx="1580251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wdesignfile.com/postpic/2013/11/desk-bell-clip-art_215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51" y="4769401"/>
            <a:ext cx="1848749" cy="14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4911804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259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Syllabus and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Bathroom breaks </a:t>
            </a:r>
            <a:r>
              <a:rPr lang="en-US" dirty="0" smtClean="0">
                <a:solidFill>
                  <a:srgbClr val="FFFF00"/>
                </a:solidFill>
              </a:rPr>
              <a:t>15 min. after the bell</a:t>
            </a:r>
            <a:r>
              <a:rPr lang="en-US" dirty="0" smtClean="0"/>
              <a:t>; and up until </a:t>
            </a:r>
            <a:r>
              <a:rPr lang="en-US" dirty="0" smtClean="0">
                <a:solidFill>
                  <a:srgbClr val="FFFF00"/>
                </a:solidFill>
              </a:rPr>
              <a:t>15 min. before the end of class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smtClean="0">
                <a:solidFill>
                  <a:srgbClr val="FFFF00"/>
                </a:solidFill>
              </a:rPr>
              <a:t>food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electronics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hats/hoods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FF00"/>
                </a:solidFill>
              </a:rPr>
              <a:t>sunglasses</a:t>
            </a:r>
            <a:r>
              <a:rPr lang="en-US" dirty="0" smtClean="0"/>
              <a:t> in class (water is ok).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work turned in must have </a:t>
            </a:r>
            <a:r>
              <a:rPr lang="en-US" dirty="0">
                <a:solidFill>
                  <a:srgbClr val="FFFF00"/>
                </a:solidFill>
              </a:rPr>
              <a:t>Name</a:t>
            </a:r>
            <a:r>
              <a:rPr lang="en-US" dirty="0"/>
              <a:t>, </a:t>
            </a:r>
            <a:r>
              <a:rPr lang="en-US" dirty="0" smtClean="0">
                <a:solidFill>
                  <a:srgbClr val="FFFF00"/>
                </a:solidFill>
              </a:rPr>
              <a:t>Date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Period</a:t>
            </a:r>
            <a:r>
              <a:rPr lang="en-US" dirty="0"/>
              <a:t> in upper </a:t>
            </a:r>
            <a:r>
              <a:rPr lang="en-US" dirty="0" smtClean="0"/>
              <a:t>left corner </a:t>
            </a:r>
            <a:r>
              <a:rPr lang="en-US" dirty="0"/>
              <a:t>(if not, work will receive a 5% </a:t>
            </a:r>
            <a:r>
              <a:rPr lang="en-US" dirty="0" smtClean="0"/>
              <a:t>penalty).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Participation: points are earned when you </a:t>
            </a:r>
            <a:r>
              <a:rPr lang="en-US" dirty="0" smtClean="0">
                <a:solidFill>
                  <a:srgbClr val="FFFF00"/>
                </a:solidFill>
              </a:rPr>
              <a:t>participate in discussion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Syllabus and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dirty="0" smtClean="0"/>
              <a:t>When </a:t>
            </a:r>
            <a:r>
              <a:rPr lang="en-US" dirty="0"/>
              <a:t>you hear the </a:t>
            </a:r>
            <a:r>
              <a:rPr lang="en-US" dirty="0">
                <a:solidFill>
                  <a:srgbClr val="FFFF00"/>
                </a:solidFill>
              </a:rPr>
              <a:t>bell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listen</a:t>
            </a:r>
            <a:r>
              <a:rPr lang="en-US" dirty="0"/>
              <a:t> </a:t>
            </a:r>
            <a:r>
              <a:rPr lang="en-US" dirty="0" smtClean="0"/>
              <a:t>carefully.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Everything in, on, or around Mr. B’s </a:t>
            </a:r>
            <a:r>
              <a:rPr lang="en-US" i="1" dirty="0" smtClean="0"/>
              <a:t>desks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never to be touched </a:t>
            </a:r>
            <a:r>
              <a:rPr lang="en-US" dirty="0" smtClean="0"/>
              <a:t>without permission.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Centaur Plus will be your </a:t>
            </a:r>
            <a:r>
              <a:rPr lang="en-US" dirty="0" smtClean="0">
                <a:solidFill>
                  <a:srgbClr val="FFFF00"/>
                </a:solidFill>
              </a:rPr>
              <a:t>best opportunity </a:t>
            </a:r>
            <a:r>
              <a:rPr lang="en-US" dirty="0" smtClean="0"/>
              <a:t>to get one-on-one </a:t>
            </a:r>
            <a:r>
              <a:rPr lang="en-US" dirty="0" smtClean="0">
                <a:solidFill>
                  <a:srgbClr val="FFFF00"/>
                </a:solidFill>
              </a:rPr>
              <a:t>feedback</a:t>
            </a:r>
            <a:r>
              <a:rPr lang="en-US" dirty="0" smtClean="0"/>
              <a:t> from me about any assignments.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agenda slides </a:t>
            </a:r>
            <a:r>
              <a:rPr lang="en-US" dirty="0"/>
              <a:t>will be </a:t>
            </a:r>
            <a:r>
              <a:rPr lang="en-US" dirty="0">
                <a:solidFill>
                  <a:srgbClr val="FFFF00"/>
                </a:solidFill>
              </a:rPr>
              <a:t>posted</a:t>
            </a:r>
            <a:r>
              <a:rPr lang="en-US" dirty="0"/>
              <a:t> on the class website within </a:t>
            </a:r>
            <a:r>
              <a:rPr lang="en-US" dirty="0">
                <a:solidFill>
                  <a:srgbClr val="FFFF00"/>
                </a:solidFill>
              </a:rPr>
              <a:t>48 hours of the class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Syllabus and Class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9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materials</a:t>
            </a:r>
            <a:r>
              <a:rPr lang="en-US" dirty="0" smtClean="0"/>
              <a:t> you need for the day will be on the </a:t>
            </a:r>
            <a:r>
              <a:rPr lang="en-US" dirty="0" smtClean="0">
                <a:solidFill>
                  <a:srgbClr val="FFFF00"/>
                </a:solidFill>
              </a:rPr>
              <a:t>trapezoidal table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agenda slides </a:t>
            </a:r>
            <a:r>
              <a:rPr lang="en-US" dirty="0" smtClean="0"/>
              <a:t>will be </a:t>
            </a:r>
            <a:r>
              <a:rPr lang="en-US" dirty="0" smtClean="0">
                <a:solidFill>
                  <a:srgbClr val="FFFF00"/>
                </a:solidFill>
              </a:rPr>
              <a:t>posted</a:t>
            </a:r>
            <a:r>
              <a:rPr lang="en-US" dirty="0" smtClean="0"/>
              <a:t> on the class website within </a:t>
            </a:r>
            <a:r>
              <a:rPr lang="en-US" dirty="0" smtClean="0">
                <a:solidFill>
                  <a:srgbClr val="FFFF00"/>
                </a:solidFill>
              </a:rPr>
              <a:t>48 hours of the class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  Stay </a:t>
            </a:r>
            <a:r>
              <a:rPr lang="en-US" dirty="0"/>
              <a:t>i</a:t>
            </a:r>
            <a:r>
              <a:rPr lang="en-US" dirty="0" smtClean="0"/>
              <a:t>n your seat/keep working </a:t>
            </a:r>
            <a:r>
              <a:rPr lang="en-US" dirty="0" smtClean="0">
                <a:solidFill>
                  <a:srgbClr val="FFFF00"/>
                </a:solidFill>
              </a:rPr>
              <a:t>until the bell  rings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  Mr. B, not the bell, will </a:t>
            </a:r>
            <a:r>
              <a:rPr lang="en-US" dirty="0" smtClean="0">
                <a:solidFill>
                  <a:srgbClr val="FFFF00"/>
                </a:solidFill>
              </a:rPr>
              <a:t>dismiss</a:t>
            </a:r>
            <a:r>
              <a:rPr lang="en-US" dirty="0" smtClean="0"/>
              <a:t> you when you are </a:t>
            </a:r>
            <a:r>
              <a:rPr lang="en-US" dirty="0" smtClean="0">
                <a:solidFill>
                  <a:srgbClr val="FFFF00"/>
                </a:solidFill>
              </a:rPr>
              <a:t>sitting quietly </a:t>
            </a:r>
            <a:r>
              <a:rPr lang="en-US" dirty="0" smtClean="0"/>
              <a:t>in your seat.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1681</Words>
  <Application>Microsoft Office PowerPoint</Application>
  <PresentationFormat>On-screen Show (4:3)</PresentationFormat>
  <Paragraphs>170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New Seating Chart</vt:lpstr>
      <vt:lpstr>Prepare To Take Notes Now</vt:lpstr>
      <vt:lpstr>How to organize your Notebook</vt:lpstr>
      <vt:lpstr>PowerPoint Presentation</vt:lpstr>
      <vt:lpstr>Monday, 25 February 2019</vt:lpstr>
      <vt:lpstr>Course Syllabus and Class Expectations</vt:lpstr>
      <vt:lpstr>Course Syllabus and Class Expectations</vt:lpstr>
      <vt:lpstr>Course Syllabus and Class Expectations</vt:lpstr>
      <vt:lpstr>What does that stamp mean?</vt:lpstr>
      <vt:lpstr>Tuesday, 26 February 2019</vt:lpstr>
      <vt:lpstr>R &amp; J: 4 Panel Storyboard</vt:lpstr>
      <vt:lpstr>Wednesday, 27 February 2019</vt:lpstr>
      <vt:lpstr>Thursday, 28 February 2019</vt:lpstr>
      <vt:lpstr>R &amp; J Storyboard Rubric</vt:lpstr>
      <vt:lpstr>Friday, 1 March 2019</vt:lpstr>
      <vt:lpstr>Claims</vt:lpstr>
      <vt:lpstr>Reasons</vt:lpstr>
      <vt:lpstr>Evidence</vt:lpstr>
      <vt:lpstr>Counter-claim/Rebuttal</vt:lpstr>
      <vt:lpstr>The Third Wave Doc Analysis</vt:lpstr>
      <vt:lpstr>The Third Wave Doc Analysis</vt:lpstr>
      <vt:lpstr>The Third Wave Doc Analysis</vt:lpstr>
      <vt:lpstr>The Third Wave Doc Analysis</vt:lpstr>
      <vt:lpstr>The Third Wave Doc Analysis</vt:lpstr>
      <vt:lpstr>The Third Wave Doc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9: T, 11Dec2018</dc:title>
  <dc:creator>Windows User</dc:creator>
  <cp:lastModifiedBy>Windows User</cp:lastModifiedBy>
  <cp:revision>178</cp:revision>
  <dcterms:created xsi:type="dcterms:W3CDTF">2018-12-16T05:53:43Z</dcterms:created>
  <dcterms:modified xsi:type="dcterms:W3CDTF">2019-03-02T05:27:14Z</dcterms:modified>
</cp:coreProperties>
</file>